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6" r:id="rId5"/>
    <p:sldId id="265"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1" r:id="rId19"/>
    <p:sldId id="282" r:id="rId20"/>
    <p:sldId id="28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0182" autoAdjust="0"/>
  </p:normalViewPr>
  <p:slideViewPr>
    <p:cSldViewPr>
      <p:cViewPr varScale="1">
        <p:scale>
          <a:sx n="60" d="100"/>
          <a:sy n="60" d="100"/>
        </p:scale>
        <p:origin x="1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B2E89F-7D34-4248-8DE8-87B4F3942898}" type="datetimeFigureOut">
              <a:rPr lang="en-US" smtClean="0"/>
              <a:t>2020/06/19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B40022-F117-4D1E-94DF-28637E39B972}" type="slidenum">
              <a:rPr lang="en-US" smtClean="0"/>
              <a:t>‹#›</a:t>
            </a:fld>
            <a:endParaRPr lang="en-US"/>
          </a:p>
        </p:txBody>
      </p:sp>
    </p:spTree>
    <p:extLst>
      <p:ext uri="{BB962C8B-B14F-4D97-AF65-F5344CB8AC3E}">
        <p14:creationId xmlns:p14="http://schemas.microsoft.com/office/powerpoint/2010/main" val="202897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BFA734-0B4D-4CED-82B6-233FECB9E267}" type="datetimeFigureOut">
              <a:rPr lang="en-US" smtClean="0"/>
              <a:pPr/>
              <a:t>2020/06/19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E72886-0A7E-45C5-BE13-97003A87E8AF}" type="slidenum">
              <a:rPr lang="en-US" smtClean="0"/>
              <a:pPr/>
              <a:t>‹#›</a:t>
            </a:fld>
            <a:endParaRPr lang="en-US"/>
          </a:p>
        </p:txBody>
      </p:sp>
    </p:spTree>
    <p:extLst>
      <p:ext uri="{BB962C8B-B14F-4D97-AF65-F5344CB8AC3E}">
        <p14:creationId xmlns:p14="http://schemas.microsoft.com/office/powerpoint/2010/main" val="6909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4164F-4B22-41EB-BCDC-D1C34CBFAC8F}" type="slidenum">
              <a:rPr lang="en-US">
                <a:solidFill>
                  <a:prstClr val="black"/>
                </a:solidFill>
              </a:rPr>
              <a:pPr/>
              <a:t>1</a:t>
            </a:fld>
            <a:endParaRPr lang="en-US" dirty="0">
              <a:solidFill>
                <a:prstClr val="black"/>
              </a:solidFill>
            </a:endParaRPr>
          </a:p>
        </p:txBody>
      </p:sp>
      <p:sp>
        <p:nvSpPr>
          <p:cNvPr id="257026" name="Rectangle 2"/>
          <p:cNvSpPr>
            <a:spLocks noGrp="1" noRot="1" noChangeAspect="1" noChangeArrowheads="1" noTextEdit="1"/>
          </p:cNvSpPr>
          <p:nvPr>
            <p:ph type="sldImg"/>
          </p:nvPr>
        </p:nvSpPr>
        <p:spPr>
          <a:xfrm>
            <a:off x="1150938" y="722313"/>
            <a:ext cx="4918075" cy="3687762"/>
          </a:xfrm>
          <a:ln w="12700" cap="flat"/>
        </p:spPr>
      </p:sp>
      <p:sp>
        <p:nvSpPr>
          <p:cNvPr id="257028" name="Rectangle 4"/>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617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14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298723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124482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6DE822F-B327-477A-B762-B4E77DA10A0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251332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154138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76044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351957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181534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45813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325314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41918"/>
            <a:fld id="{F5F72D10-AC1B-4F4C-BD5C-DDA0E93B0F8B}" type="slidenum">
              <a:rPr lang="en-US" smtClean="0"/>
              <a:pPr defTabSz="941918"/>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
        <p:nvSpPr>
          <p:cNvPr id="39941" name="Date Placeholder 4"/>
          <p:cNvSpPr>
            <a:spLocks noGrp="1"/>
          </p:cNvSpPr>
          <p:nvPr>
            <p:ph type="dt" sz="quarter" idx="1"/>
          </p:nvPr>
        </p:nvSpPr>
        <p:spPr>
          <a:noFill/>
        </p:spPr>
        <p:txBody>
          <a:bodyPr/>
          <a:lstStyle/>
          <a:p>
            <a:pPr defTabSz="941918"/>
            <a:fld id="{6A505401-FC93-42D5-836B-FDD9F327A0C9}" type="datetime3">
              <a:rPr lang="en-US" smtClean="0"/>
              <a:pPr defTabSz="941918"/>
              <a:t>19 June 2020</a:t>
            </a:fld>
            <a:endParaRPr lang="en-US" smtClean="0"/>
          </a:p>
        </p:txBody>
      </p:sp>
      <p:sp>
        <p:nvSpPr>
          <p:cNvPr id="39942" name="Footer Placeholder 5"/>
          <p:cNvSpPr>
            <a:spLocks noGrp="1"/>
          </p:cNvSpPr>
          <p:nvPr>
            <p:ph type="ftr" sz="quarter" idx="4"/>
          </p:nvPr>
        </p:nvSpPr>
        <p:spPr>
          <a:noFill/>
        </p:spPr>
        <p:txBody>
          <a:bodyPr/>
          <a:lstStyle/>
          <a:p>
            <a:pPr defTabSz="941918"/>
            <a:r>
              <a:rPr lang="en-US" smtClean="0"/>
              <a:t>SGT Holyfield/ HR</a:t>
            </a:r>
          </a:p>
        </p:txBody>
      </p:sp>
    </p:spTree>
    <p:extLst>
      <p:ext uri="{BB962C8B-B14F-4D97-AF65-F5344CB8AC3E}">
        <p14:creationId xmlns:p14="http://schemas.microsoft.com/office/powerpoint/2010/main" val="99476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3B13906-7479-437F-A396-BEB8E556D446}" type="datetimeFigureOut">
              <a:rPr lang="en-US" smtClean="0"/>
              <a:pPr/>
              <a:t>2020/06/19</a:t>
            </a:fld>
            <a:endParaRPr lang="en-US"/>
          </a:p>
        </p:txBody>
      </p:sp>
      <p:sp>
        <p:nvSpPr>
          <p:cNvPr id="5" name="Footer Placeholder 4"/>
          <p:cNvSpPr>
            <a:spLocks noGrp="1"/>
          </p:cNvSpPr>
          <p:nvPr>
            <p:ph type="ftr" sz="quarter" idx="11"/>
          </p:nvPr>
        </p:nvSpPr>
        <p:spPr>
          <a:xfrm>
            <a:off x="3048000" y="6356350"/>
            <a:ext cx="2895600" cy="365125"/>
          </a:xfrm>
        </p:spPr>
        <p:txBody>
          <a:bodyPr/>
          <a:lstStyle/>
          <a:p>
            <a:endParaRPr lang="en-US"/>
          </a:p>
        </p:txBody>
      </p:sp>
      <p:sp>
        <p:nvSpPr>
          <p:cNvPr id="6" name="Slide Number Placeholder 5"/>
          <p:cNvSpPr>
            <a:spLocks noGrp="1"/>
          </p:cNvSpPr>
          <p:nvPr>
            <p:ph type="sldNum" sz="quarter" idx="12"/>
          </p:nvPr>
        </p:nvSpPr>
        <p:spPr>
          <a:xfrm>
            <a:off x="6400800" y="6356349"/>
            <a:ext cx="2133600" cy="365125"/>
          </a:xfrm>
        </p:spPr>
        <p:txBody>
          <a:bodyPr/>
          <a:lstStyle/>
          <a:p>
            <a:fld id="{B85BD700-A9AC-4517-9BE0-156080E62D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382588" y="-76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dirty="0" smtClean="0">
                <a:effectLst>
                  <a:outerShdw blurRad="50800" dist="38100" dir="2700000" algn="tl" rotWithShape="0">
                    <a:prstClr val="black">
                      <a:alpha val="40000"/>
                    </a:prstClr>
                  </a:outerShdw>
                </a:effectLst>
              </a:rPr>
              <a:t>Click to edit Master title style</a:t>
            </a:r>
            <a:endParaRPr lang="en-US" dirty="0">
              <a:effectLst>
                <a:outerShdw blurRad="50800" dist="38100" dir="2700000" algn="tl" rotWithShape="0">
                  <a:prstClr val="black">
                    <a:alpha val="40000"/>
                  </a:prstClr>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93267"/>
          </a:xfrm>
        </p:spPr>
        <p:txBody>
          <a:bodyPr vert="eaVert">
            <a:normAutofit/>
          </a:bodyPr>
          <a:lstStyle>
            <a:lvl1pPr>
              <a:defRPr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762000"/>
            <a:ext cx="6019800" cy="5364163"/>
          </a:xfrm>
        </p:spPr>
        <p:txBody>
          <a:bodyPr vert="eaVert">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7" name="TextBox 23"/>
          <p:cNvSpPr txBox="1">
            <a:spLocks noChangeArrowheads="1"/>
          </p:cNvSpPr>
          <p:nvPr userDrawn="1"/>
        </p:nvSpPr>
        <p:spPr bwMode="auto">
          <a:xfrm>
            <a:off x="-13909" y="-14667"/>
            <a:ext cx="9144000" cy="6858000"/>
          </a:xfrm>
          <a:prstGeom prst="rect">
            <a:avLst/>
          </a:prstGeom>
          <a:solidFill>
            <a:schemeClr val="bg1"/>
          </a:solidFill>
          <a:ln w="9525">
            <a:noFill/>
            <a:miter lim="800000"/>
            <a:headEnd/>
            <a:tailEnd/>
          </a:ln>
        </p:spPr>
        <p:txBody>
          <a:bodyPr wrap="square">
            <a:spAutoFit/>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13" name="Parallelogram 12"/>
          <p:cNvSpPr/>
          <p:nvPr userDrawn="1"/>
        </p:nvSpPr>
        <p:spPr>
          <a:xfrm>
            <a:off x="762000" y="550818"/>
            <a:ext cx="70104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Parallelogram 15"/>
          <p:cNvSpPr/>
          <p:nvPr userDrawn="1"/>
        </p:nvSpPr>
        <p:spPr>
          <a:xfrm>
            <a:off x="152400" y="6620732"/>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3529453" y="6651911"/>
            <a:ext cx="2085828" cy="246221"/>
          </a:xfrm>
          <a:prstGeom prst="rect">
            <a:avLst/>
          </a:prstGeom>
        </p:spPr>
        <p:txBody>
          <a:bodyPr wrap="none">
            <a:spAutoFit/>
          </a:bodyPr>
          <a:lstStyle/>
          <a:p>
            <a:pPr algn="ctr"/>
            <a:r>
              <a:rPr lang="en-US" sz="1000" b="1" i="1" dirty="0" smtClean="0">
                <a:solidFill>
                  <a:srgbClr val="000000"/>
                </a:solidFill>
                <a:latin typeface="Arial" pitchFamily="34" charset="0"/>
                <a:cs typeface="Arial" pitchFamily="34" charset="0"/>
              </a:rPr>
              <a:t>Leadership.</a:t>
            </a:r>
            <a:r>
              <a:rPr lang="en-US" sz="1000" b="1" i="1" baseline="0" dirty="0" smtClean="0">
                <a:solidFill>
                  <a:srgbClr val="000000"/>
                </a:solidFill>
                <a:latin typeface="Arial" pitchFamily="34" charset="0"/>
                <a:cs typeface="Arial" pitchFamily="34" charset="0"/>
              </a:rPr>
              <a:t> Energy. Execution.</a:t>
            </a:r>
            <a:endParaRPr lang="en-US" sz="1000" b="1" i="1" dirty="0">
              <a:solidFill>
                <a:srgbClr val="000000"/>
              </a:solidFill>
              <a:latin typeface="Arial" pitchFamily="34" charset="0"/>
              <a:cs typeface="Arial" pitchFamily="34" charset="0"/>
            </a:endParaRPr>
          </a:p>
        </p:txBody>
      </p:sp>
      <p:pic>
        <p:nvPicPr>
          <p:cNvPr id="26" name="Picture 25" descr="army logo.jpg"/>
          <p:cNvPicPr>
            <a:picLocks noChangeAspect="1"/>
          </p:cNvPicPr>
          <p:nvPr userDrawn="1"/>
        </p:nvPicPr>
        <p:blipFill>
          <a:blip r:embed="rId2" cstate="print"/>
          <a:stretch>
            <a:fillRect/>
          </a:stretch>
        </p:blipFill>
        <p:spPr>
          <a:xfrm>
            <a:off x="60325" y="63500"/>
            <a:ext cx="596900" cy="791806"/>
          </a:xfrm>
          <a:prstGeom prst="rect">
            <a:avLst/>
          </a:prstGeom>
        </p:spPr>
      </p:pic>
      <p:sp>
        <p:nvSpPr>
          <p:cNvPr id="14" name="Slide Number Placeholder 3"/>
          <p:cNvSpPr txBox="1">
            <a:spLocks/>
          </p:cNvSpPr>
          <p:nvPr userDrawn="1"/>
        </p:nvSpPr>
        <p:spPr bwMode="auto">
          <a:xfrm>
            <a:off x="8642732" y="6662209"/>
            <a:ext cx="4572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0708448F-99E9-40AC-991A-BF66708FBCC2}" type="slidenum">
              <a:rPr lang="en-US" sz="1000" b="1" i="1">
                <a:solidFill>
                  <a:srgbClr val="000000"/>
                </a:solidFill>
                <a:latin typeface="Arial" pitchFamily="34" charset="0"/>
                <a:cs typeface="Arial" pitchFamily="34" charset="0"/>
              </a:rPr>
              <a:pPr algn="r">
                <a:defRPr/>
              </a:pPr>
              <a:t>‹#›</a:t>
            </a:fld>
            <a:endParaRPr lang="en-US" sz="1000" b="1" i="1" dirty="0">
              <a:solidFill>
                <a:srgbClr val="000000"/>
              </a:solidFill>
              <a:latin typeface="Arial" pitchFamily="34" charset="0"/>
              <a:cs typeface="Arial" pitchFamily="34" charset="0"/>
            </a:endParaRPr>
          </a:p>
        </p:txBody>
      </p:sp>
      <p:sp>
        <p:nvSpPr>
          <p:cNvPr id="19" name="Text Box 5"/>
          <p:cNvSpPr txBox="1">
            <a:spLocks noChangeArrowheads="1"/>
          </p:cNvSpPr>
          <p:nvPr userDrawn="1"/>
        </p:nvSpPr>
        <p:spPr bwMode="auto">
          <a:xfrm>
            <a:off x="85542" y="6635750"/>
            <a:ext cx="1154483" cy="215444"/>
          </a:xfrm>
          <a:prstGeom prst="rect">
            <a:avLst/>
          </a:prstGeom>
          <a:solidFill>
            <a:srgbClr val="00B050"/>
          </a:solidFill>
          <a:ln w="9525" algn="ctr">
            <a:noFill/>
            <a:miter lim="800000"/>
            <a:headEnd/>
            <a:tailEnd/>
          </a:ln>
          <a:effectLst/>
        </p:spPr>
        <p:txBody>
          <a:bodyPr wrap="none">
            <a:spAutoFit/>
          </a:bodyPr>
          <a:lstStyle/>
          <a:p>
            <a:pPr algn="ctr" eaLnBrk="0" hangingPunct="0">
              <a:defRPr/>
            </a:pPr>
            <a:r>
              <a:rPr lang="en-US" sz="800" b="1" dirty="0">
                <a:solidFill>
                  <a:srgbClr val="FFFFFF"/>
                </a:solidFill>
              </a:rPr>
              <a:t> UNCLASSIFIED / FOUO</a:t>
            </a:r>
          </a:p>
        </p:txBody>
      </p:sp>
      <p:sp>
        <p:nvSpPr>
          <p:cNvPr id="20" name="Rectangle 19"/>
          <p:cNvSpPr/>
          <p:nvPr userDrawn="1"/>
        </p:nvSpPr>
        <p:spPr>
          <a:xfrm>
            <a:off x="1219200" y="6654801"/>
            <a:ext cx="1371600" cy="246221"/>
          </a:xfrm>
          <a:prstGeom prst="rect">
            <a:avLst/>
          </a:prstGeom>
        </p:spPr>
        <p:txBody>
          <a:bodyPr wrap="square">
            <a:spAutoFit/>
          </a:bodyPr>
          <a:lstStyle/>
          <a:p>
            <a:pPr algn="ctr">
              <a:defRPr/>
            </a:pPr>
            <a:r>
              <a:rPr lang="en-US" sz="1000" b="1" i="1" kern="0" baseline="0" dirty="0" smtClean="0">
                <a:solidFill>
                  <a:prstClr val="black"/>
                </a:solidFill>
                <a:latin typeface="Arial" pitchFamily="34" charset="0"/>
                <a:cs typeface="Arial" pitchFamily="34" charset="0"/>
              </a:rPr>
              <a:t>4 December 2019</a:t>
            </a:r>
            <a:endParaRPr lang="en-US" sz="1000" b="1" i="1" kern="0" dirty="0">
              <a:solidFill>
                <a:prstClr val="black"/>
              </a:solidFill>
              <a:latin typeface="Arial" pitchFamily="34" charset="0"/>
              <a:cs typeface="Arial" pitchFamily="34" charset="0"/>
            </a:endParaRPr>
          </a:p>
        </p:txBody>
      </p:sp>
      <p:grpSp>
        <p:nvGrpSpPr>
          <p:cNvPr id="2" name="Group 1"/>
          <p:cNvGrpSpPr/>
          <p:nvPr userDrawn="1"/>
        </p:nvGrpSpPr>
        <p:grpSpPr>
          <a:xfrm>
            <a:off x="7652496" y="76640"/>
            <a:ext cx="1339104" cy="762000"/>
            <a:chOff x="7652496" y="76640"/>
            <a:chExt cx="1339104" cy="762000"/>
          </a:xfrm>
        </p:grpSpPr>
        <p:pic>
          <p:nvPicPr>
            <p:cNvPr id="54" name="Picture 53" descr="http://upload.wikimedia.org/wikipedia/commons/8/8e/US_Army_Reserve_Command_SSI.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83678" y="101253"/>
              <a:ext cx="707922" cy="716299"/>
            </a:xfrm>
            <a:prstGeom prst="rect">
              <a:avLst/>
            </a:prstGeom>
            <a:noFill/>
            <a:ln w="9525">
              <a:noFill/>
              <a:miter lim="800000"/>
              <a:headEnd/>
              <a:tailEnd/>
            </a:ln>
          </p:spPr>
        </p:pic>
        <p:pic>
          <p:nvPicPr>
            <p:cNvPr id="22" name="Picture 13" descr="C:\Users\angela.f.sutton\AppData\Local\Microsoft\Windows\Temporary Internet Files\Content.Outlook\MUZLF0Q1\armyreserve_seal_ (2).gif"/>
            <p:cNvPicPr>
              <a:picLocks noChangeAspect="1" noChangeArrowheads="1"/>
            </p:cNvPicPr>
            <p:nvPr userDrawn="1"/>
          </p:nvPicPr>
          <p:blipFill>
            <a:blip r:embed="rId4" cstate="print"/>
            <a:srcRect/>
            <a:stretch>
              <a:fillRect/>
            </a:stretch>
          </p:blipFill>
          <p:spPr bwMode="auto">
            <a:xfrm>
              <a:off x="7652496" y="76640"/>
              <a:ext cx="770142"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B13906-7479-437F-A396-BEB8E556D446}" type="datetimeFigureOut">
              <a:rPr lang="en-US" smtClean="0"/>
              <a:pPr/>
              <a:t>2020/06/19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BD700-A9AC-4517-9BE0-156080E62D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76200"/>
            <a:ext cx="8229600" cy="487362"/>
          </a:xfrm>
        </p:spPr>
        <p:txBody>
          <a:bodyPr>
            <a:normAutofit/>
          </a:bodyPr>
          <a:lstStyle>
            <a:lvl1pPr>
              <a:defRPr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3B13906-7479-437F-A396-BEB8E556D446}" type="datetimeFigureOut">
              <a:rPr lang="en-US" smtClean="0"/>
              <a:pPr/>
              <a:t>2020/06/19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BD700-A9AC-4517-9BE0-156080E62D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2588" y="-76200"/>
            <a:ext cx="8229600" cy="685800"/>
          </a:xfrm>
        </p:spPr>
        <p:txBody>
          <a:bodyPr>
            <a:normAutofit/>
          </a:bodyPr>
          <a:lstStyle>
            <a:lvl1pPr>
              <a:defRPr sz="3200" b="1">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382588" y="-76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dirty="0" smtClean="0">
                <a:effectLst>
                  <a:outerShdw blurRad="50800" dist="38100" dir="2700000" algn="tl" rotWithShape="0">
                    <a:prstClr val="black">
                      <a:alpha val="40000"/>
                    </a:prstClr>
                  </a:outerShdw>
                </a:effectLst>
              </a:rPr>
              <a:t>Click to edit Master title style</a:t>
            </a:r>
            <a:endParaRPr lang="en-US" dirty="0">
              <a:effectLst>
                <a:outerShdw blurRad="50800" dist="38100" dir="2700000" algn="tl" rotWithShape="0">
                  <a:prstClr val="black">
                    <a:alpha val="40000"/>
                  </a:prstClr>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13906-7479-437F-A396-BEB8E556D446}" type="datetimeFigureOut">
              <a:rPr lang="en-US" smtClean="0"/>
              <a:pPr/>
              <a:t>2020/06/19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BD700-A9AC-4517-9BE0-156080E62D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666220"/>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56820"/>
            <a:ext cx="3008313" cy="4877859"/>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3B13906-7479-437F-A396-BEB8E556D446}" type="datetimeFigureOut">
              <a:rPr lang="en-US" smtClean="0"/>
              <a:pPr/>
              <a:t>2020/06/19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BD700-A9AC-4517-9BE0-156080E62D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3B13906-7479-437F-A396-BEB8E556D446}" type="datetimeFigureOut">
              <a:rPr lang="en-US" smtClean="0"/>
              <a:pPr/>
              <a:t>2020/06/19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BD700-A9AC-4517-9BE0-156080E62D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13906-7479-437F-A396-BEB8E556D446}" type="datetimeFigureOut">
              <a:rPr lang="en-US" smtClean="0"/>
              <a:pPr/>
              <a:t>2020/06/19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BD700-A9AC-4517-9BE0-156080E62D93}" type="slidenum">
              <a:rPr lang="en-US" smtClean="0"/>
              <a:pPr/>
              <a:t>‹#›</a:t>
            </a:fld>
            <a:endParaRPr lang="en-US"/>
          </a:p>
        </p:txBody>
      </p:sp>
      <p:sp>
        <p:nvSpPr>
          <p:cNvPr id="7" name="TextBox 23"/>
          <p:cNvSpPr txBox="1">
            <a:spLocks noChangeArrowheads="1"/>
          </p:cNvSpPr>
          <p:nvPr userDrawn="1"/>
        </p:nvSpPr>
        <p:spPr bwMode="auto">
          <a:xfrm>
            <a:off x="0" y="-13229"/>
            <a:ext cx="9144000" cy="6858000"/>
          </a:xfrm>
          <a:prstGeom prst="rect">
            <a:avLst/>
          </a:prstGeom>
          <a:solidFill>
            <a:schemeClr val="bg1"/>
          </a:solidFill>
          <a:ln w="9525">
            <a:noFill/>
            <a:miter lim="800000"/>
            <a:headEnd/>
            <a:tailEnd/>
          </a:ln>
        </p:spPr>
        <p:txBody>
          <a:bodyPr wrap="square">
            <a:spAutoFit/>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8" name="Parallelogram 7"/>
          <p:cNvSpPr/>
          <p:nvPr userDrawn="1"/>
        </p:nvSpPr>
        <p:spPr>
          <a:xfrm>
            <a:off x="762000" y="550818"/>
            <a:ext cx="70104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arallelogram 8"/>
          <p:cNvSpPr/>
          <p:nvPr userDrawn="1"/>
        </p:nvSpPr>
        <p:spPr>
          <a:xfrm>
            <a:off x="152400" y="6620732"/>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3525446" y="6651911"/>
            <a:ext cx="2093842" cy="246221"/>
          </a:xfrm>
          <a:prstGeom prst="rect">
            <a:avLst/>
          </a:prstGeom>
        </p:spPr>
        <p:txBody>
          <a:bodyPr wrap="none">
            <a:spAutoFit/>
          </a:bodyPr>
          <a:lstStyle/>
          <a:p>
            <a:pPr algn="ctr"/>
            <a:r>
              <a:rPr lang="en-US" sz="1000" b="1" i="1" dirty="0" smtClean="0">
                <a:solidFill>
                  <a:srgbClr val="000000"/>
                </a:solidFill>
                <a:latin typeface="Arial" pitchFamily="34" charset="0"/>
                <a:cs typeface="Arial" pitchFamily="34" charset="0"/>
              </a:rPr>
              <a:t>Leadership.</a:t>
            </a:r>
            <a:r>
              <a:rPr lang="en-US" sz="1000" b="1" i="1" baseline="0" dirty="0" smtClean="0">
                <a:solidFill>
                  <a:srgbClr val="000000"/>
                </a:solidFill>
                <a:latin typeface="Arial" pitchFamily="34" charset="0"/>
                <a:cs typeface="Arial" pitchFamily="34" charset="0"/>
              </a:rPr>
              <a:t> Energy. Execution.</a:t>
            </a:r>
            <a:endParaRPr lang="en-US" sz="1000" b="1" i="1" dirty="0">
              <a:solidFill>
                <a:srgbClr val="000000"/>
              </a:solidFill>
              <a:latin typeface="Arial" pitchFamily="34" charset="0"/>
              <a:cs typeface="Arial" pitchFamily="34" charset="0"/>
            </a:endParaRPr>
          </a:p>
        </p:txBody>
      </p:sp>
      <p:pic>
        <p:nvPicPr>
          <p:cNvPr id="11" name="Picture 10" descr="army logo.jpg"/>
          <p:cNvPicPr>
            <a:picLocks noChangeAspect="1"/>
          </p:cNvPicPr>
          <p:nvPr userDrawn="1"/>
        </p:nvPicPr>
        <p:blipFill>
          <a:blip r:embed="rId14" cstate="print"/>
          <a:stretch>
            <a:fillRect/>
          </a:stretch>
        </p:blipFill>
        <p:spPr>
          <a:xfrm>
            <a:off x="60325" y="63500"/>
            <a:ext cx="596900" cy="791806"/>
          </a:xfrm>
          <a:prstGeom prst="rect">
            <a:avLst/>
          </a:prstGeom>
        </p:spPr>
      </p:pic>
      <p:sp>
        <p:nvSpPr>
          <p:cNvPr id="12" name="Slide Number Placeholder 3"/>
          <p:cNvSpPr txBox="1">
            <a:spLocks/>
          </p:cNvSpPr>
          <p:nvPr userDrawn="1"/>
        </p:nvSpPr>
        <p:spPr bwMode="auto">
          <a:xfrm>
            <a:off x="8763000" y="6662209"/>
            <a:ext cx="4572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0708448F-99E9-40AC-991A-BF66708FBCC2}" type="slidenum">
              <a:rPr lang="en-US" sz="1000" b="1" i="1">
                <a:solidFill>
                  <a:srgbClr val="000000"/>
                </a:solidFill>
                <a:latin typeface="Arial" pitchFamily="34" charset="0"/>
                <a:cs typeface="Arial" pitchFamily="34" charset="0"/>
              </a:rPr>
              <a:pPr algn="r">
                <a:defRPr/>
              </a:pPr>
              <a:t>‹#›</a:t>
            </a:fld>
            <a:endParaRPr lang="en-US" sz="1000" b="1" i="1" dirty="0">
              <a:solidFill>
                <a:srgbClr val="000000"/>
              </a:solidFill>
              <a:latin typeface="Arial" pitchFamily="34" charset="0"/>
              <a:cs typeface="Arial" pitchFamily="34" charset="0"/>
            </a:endParaRPr>
          </a:p>
        </p:txBody>
      </p:sp>
      <p:sp>
        <p:nvSpPr>
          <p:cNvPr id="13" name="Text Box 5"/>
          <p:cNvSpPr txBox="1">
            <a:spLocks noChangeArrowheads="1"/>
          </p:cNvSpPr>
          <p:nvPr userDrawn="1"/>
        </p:nvSpPr>
        <p:spPr bwMode="auto">
          <a:xfrm>
            <a:off x="85542" y="6635750"/>
            <a:ext cx="1154483" cy="215444"/>
          </a:xfrm>
          <a:prstGeom prst="rect">
            <a:avLst/>
          </a:prstGeom>
          <a:solidFill>
            <a:srgbClr val="00B050"/>
          </a:solidFill>
          <a:ln w="9525" algn="ctr">
            <a:noFill/>
            <a:miter lim="800000"/>
            <a:headEnd/>
            <a:tailEnd/>
          </a:ln>
          <a:effectLst/>
        </p:spPr>
        <p:txBody>
          <a:bodyPr wrap="none">
            <a:spAutoFit/>
          </a:bodyPr>
          <a:lstStyle/>
          <a:p>
            <a:pPr algn="ctr" eaLnBrk="0" hangingPunct="0">
              <a:defRPr/>
            </a:pPr>
            <a:r>
              <a:rPr lang="en-US" sz="800" b="1" dirty="0">
                <a:solidFill>
                  <a:srgbClr val="FFFFFF"/>
                </a:solidFill>
              </a:rPr>
              <a:t> UNCLASSIFIED / FOUO</a:t>
            </a:r>
          </a:p>
        </p:txBody>
      </p:sp>
      <p:sp>
        <p:nvSpPr>
          <p:cNvPr id="14" name="Rectangle 13"/>
          <p:cNvSpPr/>
          <p:nvPr userDrawn="1"/>
        </p:nvSpPr>
        <p:spPr>
          <a:xfrm>
            <a:off x="1371600" y="6654801"/>
            <a:ext cx="1371600" cy="246221"/>
          </a:xfrm>
          <a:prstGeom prst="rect">
            <a:avLst/>
          </a:prstGeom>
        </p:spPr>
        <p:txBody>
          <a:bodyPr wrap="square">
            <a:spAutoFit/>
          </a:bodyPr>
          <a:lstStyle/>
          <a:p>
            <a:pPr algn="ctr">
              <a:defRPr/>
            </a:pPr>
            <a:r>
              <a:rPr lang="en-US" sz="1000" b="1" i="1" kern="0" baseline="0" dirty="0" smtClean="0">
                <a:solidFill>
                  <a:prstClr val="black"/>
                </a:solidFill>
                <a:latin typeface="Arial" pitchFamily="34" charset="0"/>
                <a:cs typeface="Arial" pitchFamily="34" charset="0"/>
              </a:rPr>
              <a:t>10 JAN 2018</a:t>
            </a:r>
            <a:endParaRPr lang="en-US" sz="1000" b="1" i="1" kern="0" dirty="0">
              <a:solidFill>
                <a:prstClr val="black"/>
              </a:solidFill>
              <a:latin typeface="Arial" pitchFamily="34" charset="0"/>
              <a:cs typeface="Arial" pitchFamily="34" charset="0"/>
            </a:endParaRPr>
          </a:p>
        </p:txBody>
      </p:sp>
      <p:grpSp>
        <p:nvGrpSpPr>
          <p:cNvPr id="15" name="Group 14"/>
          <p:cNvGrpSpPr/>
          <p:nvPr userDrawn="1"/>
        </p:nvGrpSpPr>
        <p:grpSpPr>
          <a:xfrm>
            <a:off x="7652496" y="76640"/>
            <a:ext cx="1339104" cy="762000"/>
            <a:chOff x="7652496" y="76640"/>
            <a:chExt cx="1339104" cy="762000"/>
          </a:xfrm>
        </p:grpSpPr>
        <p:pic>
          <p:nvPicPr>
            <p:cNvPr id="16" name="Picture 15" descr="http://upload.wikimedia.org/wikipedia/commons/8/8e/US_Army_Reserve_Command_SSI.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8283678" y="101253"/>
              <a:ext cx="707922" cy="716299"/>
            </a:xfrm>
            <a:prstGeom prst="rect">
              <a:avLst/>
            </a:prstGeom>
            <a:noFill/>
            <a:ln w="9525">
              <a:noFill/>
              <a:miter lim="800000"/>
              <a:headEnd/>
              <a:tailEnd/>
            </a:ln>
          </p:spPr>
        </p:pic>
        <p:pic>
          <p:nvPicPr>
            <p:cNvPr id="17" name="Picture 13" descr="C:\Users\angela.f.sutton\AppData\Local\Microsoft\Windows\Temporary Internet Files\Content.Outlook\MUZLF0Q1\armyreserve_seal_ (2).gif"/>
            <p:cNvPicPr>
              <a:picLocks noChangeAspect="1" noChangeArrowheads="1"/>
            </p:cNvPicPr>
            <p:nvPr userDrawn="1"/>
          </p:nvPicPr>
          <p:blipFill>
            <a:blip r:embed="rId16" cstate="print"/>
            <a:srcRect/>
            <a:stretch>
              <a:fillRect/>
            </a:stretch>
          </p:blipFill>
          <p:spPr bwMode="auto">
            <a:xfrm>
              <a:off x="7652496" y="76640"/>
              <a:ext cx="770142" cy="762000"/>
            </a:xfrm>
            <a:prstGeom prst="rect">
              <a:avLst/>
            </a:prstGeom>
            <a:noFill/>
            <a:ln w="9525">
              <a:noFill/>
              <a:miter lim="800000"/>
              <a:headEnd/>
              <a:tailEnd/>
            </a:ln>
          </p:spPr>
        </p:pic>
      </p:grpSp>
      <p:sp>
        <p:nvSpPr>
          <p:cNvPr id="18" name="Rectangle 17"/>
          <p:cNvSpPr/>
          <p:nvPr userDrawn="1"/>
        </p:nvSpPr>
        <p:spPr>
          <a:xfrm>
            <a:off x="7029824" y="6663266"/>
            <a:ext cx="1494320" cy="246221"/>
          </a:xfrm>
          <a:prstGeom prst="rect">
            <a:avLst/>
          </a:prstGeom>
        </p:spPr>
        <p:txBody>
          <a:bodyPr wrap="none">
            <a:spAutoFit/>
          </a:bodyPr>
          <a:lstStyle/>
          <a:p>
            <a:r>
              <a:rPr lang="en-US" sz="1000" b="1" i="1" dirty="0" smtClean="0">
                <a:latin typeface="Arial" pitchFamily="34" charset="0"/>
                <a:cs typeface="Arial" pitchFamily="34" charset="0"/>
              </a:rPr>
              <a:t>POC/Contact Number</a:t>
            </a:r>
            <a:endParaRPr lang="en-US" sz="1000" b="1" i="1"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697" y="1763018"/>
            <a:ext cx="5643563" cy="387798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Military Evaluations</a:t>
            </a:r>
            <a:endParaRPr lang="en-US" sz="3200" b="1" dirty="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United States Army Reserve Data Management Program</a:t>
            </a:r>
            <a:endParaRPr lang="en-US" sz="3200" b="1" dirty="0">
              <a:latin typeface="Arial" panose="020B0604020202020204" pitchFamily="34" charset="0"/>
              <a:cs typeface="Arial" panose="020B0604020202020204" pitchFamily="34" charset="0"/>
            </a:endParaRPr>
          </a:p>
          <a:p>
            <a:pPr algn="ctr"/>
            <a:endParaRPr lang="en-US" sz="2700" b="1" dirty="0">
              <a:latin typeface="Arial" panose="020B0604020202020204" pitchFamily="34" charset="0"/>
              <a:cs typeface="Arial" panose="020B0604020202020204" pitchFamily="34" charset="0"/>
            </a:endParaRPr>
          </a:p>
          <a:p>
            <a:pPr algn="ctr"/>
            <a:endParaRPr lang="en-US" sz="2700" b="1" dirty="0">
              <a:latin typeface="Arial" panose="020B0604020202020204" pitchFamily="34" charset="0"/>
              <a:cs typeface="Arial" panose="020B0604020202020204" pitchFamily="34" charset="0"/>
            </a:endParaRPr>
          </a:p>
          <a:p>
            <a:pPr algn="ctr"/>
            <a:endParaRPr lang="en-US" sz="2700" b="1" dirty="0">
              <a:latin typeface="Arial" panose="020B0604020202020204" pitchFamily="34" charset="0"/>
              <a:cs typeface="Arial" panose="020B0604020202020204" pitchFamily="34" charset="0"/>
            </a:endParaRPr>
          </a:p>
          <a:p>
            <a:pPr algn="ctr"/>
            <a:endParaRPr lang="en-US" sz="2700" b="1" dirty="0">
              <a:latin typeface="Arial" panose="020B0604020202020204" pitchFamily="34" charset="0"/>
              <a:cs typeface="Arial" panose="020B0604020202020204" pitchFamily="34" charset="0"/>
            </a:endParaRPr>
          </a:p>
          <a:p>
            <a:pPr algn="ctr"/>
            <a:endParaRPr lang="en-US" sz="2100" b="1" dirty="0">
              <a:latin typeface="Arial" panose="020B0604020202020204" pitchFamily="34" charset="0"/>
              <a:cs typeface="Arial" panose="020B0604020202020204" pitchFamily="34" charset="0"/>
            </a:endParaRPr>
          </a:p>
          <a:p>
            <a:pPr algn="ctr"/>
            <a:r>
              <a:rPr lang="en-US" sz="2100" b="1" dirty="0">
                <a:latin typeface="Arial" panose="020B0604020202020204" pitchFamily="34" charset="0"/>
                <a:cs typeface="Arial" panose="020B0604020202020204" pitchFamily="34" charset="0"/>
              </a:rPr>
              <a:t>   </a:t>
            </a:r>
          </a:p>
        </p:txBody>
      </p:sp>
      <p:sp>
        <p:nvSpPr>
          <p:cNvPr id="3" name="Rectangle 2"/>
          <p:cNvSpPr/>
          <p:nvPr/>
        </p:nvSpPr>
        <p:spPr>
          <a:xfrm>
            <a:off x="3351151" y="685800"/>
            <a:ext cx="2441694" cy="1077218"/>
          </a:xfrm>
          <a:prstGeom prst="rect">
            <a:avLst/>
          </a:prstGeom>
        </p:spPr>
        <p:txBody>
          <a:bodyPr wrap="none">
            <a:spAutoFit/>
          </a:bodyPr>
          <a:lstStyle/>
          <a:p>
            <a:pPr algn="ctr"/>
            <a:r>
              <a:rPr lang="en-US" sz="3200" b="1" dirty="0">
                <a:latin typeface="Arial" panose="020B0604020202020204" pitchFamily="34" charset="0"/>
                <a:cs typeface="Arial" panose="020B0604020202020204" pitchFamily="34" charset="0"/>
              </a:rPr>
              <a:t>USARC </a:t>
            </a:r>
            <a:r>
              <a:rPr lang="en-US" sz="3200" b="1" dirty="0" smtClean="0">
                <a:latin typeface="Arial" panose="020B0604020202020204" pitchFamily="34" charset="0"/>
                <a:cs typeface="Arial" panose="020B0604020202020204" pitchFamily="34" charset="0"/>
              </a:rPr>
              <a:t>G-1</a:t>
            </a:r>
          </a:p>
          <a:p>
            <a:pPr algn="ct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654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the ERS</a:t>
            </a:r>
            <a:endParaRPr lang="en-US" sz="3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8600" y="990600"/>
            <a:ext cx="6648450" cy="4581525"/>
          </a:xfrm>
          <a:prstGeom prst="rect">
            <a:avLst/>
          </a:prstGeom>
        </p:spPr>
      </p:pic>
      <p:cxnSp>
        <p:nvCxnSpPr>
          <p:cNvPr id="6" name="Straight Arrow Connector 5"/>
          <p:cNvCxnSpPr/>
          <p:nvPr/>
        </p:nvCxnSpPr>
        <p:spPr>
          <a:xfrm flipH="1">
            <a:off x="3657601" y="1524000"/>
            <a:ext cx="3428999" cy="2338376"/>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495801" y="2693188"/>
            <a:ext cx="2590799" cy="170258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4"/>
          <p:cNvSpPr txBox="1">
            <a:spLocks noChangeArrowheads="1"/>
          </p:cNvSpPr>
          <p:nvPr/>
        </p:nvSpPr>
        <p:spPr bwMode="auto">
          <a:xfrm>
            <a:off x="7061200" y="990600"/>
            <a:ext cx="2082800" cy="535531"/>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Select radio button</a:t>
            </a:r>
          </a:p>
        </p:txBody>
      </p:sp>
      <p:sp>
        <p:nvSpPr>
          <p:cNvPr id="11" name="Text Box 4"/>
          <p:cNvSpPr txBox="1">
            <a:spLocks noChangeArrowheads="1"/>
          </p:cNvSpPr>
          <p:nvPr/>
        </p:nvSpPr>
        <p:spPr bwMode="auto">
          <a:xfrm>
            <a:off x="7061200" y="2436269"/>
            <a:ext cx="2082800" cy="535531"/>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Click proceed to ERS</a:t>
            </a:r>
          </a:p>
        </p:txBody>
      </p:sp>
    </p:spTree>
    <p:extLst>
      <p:ext uri="{BB962C8B-B14F-4D97-AF65-F5344CB8AC3E}">
        <p14:creationId xmlns:p14="http://schemas.microsoft.com/office/powerpoint/2010/main" val="266564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the ERS</a:t>
            </a:r>
            <a:endParaRPr lang="en-US"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28600" y="990600"/>
            <a:ext cx="5048250" cy="1676400"/>
          </a:xfrm>
          <a:prstGeom prst="rect">
            <a:avLst/>
          </a:prstGeom>
        </p:spPr>
      </p:pic>
      <p:pic>
        <p:nvPicPr>
          <p:cNvPr id="6" name="Picture 5"/>
          <p:cNvPicPr>
            <a:picLocks noChangeAspect="1"/>
          </p:cNvPicPr>
          <p:nvPr/>
        </p:nvPicPr>
        <p:blipFill>
          <a:blip r:embed="rId3"/>
          <a:stretch>
            <a:fillRect/>
          </a:stretch>
        </p:blipFill>
        <p:spPr>
          <a:xfrm>
            <a:off x="457200" y="3581400"/>
            <a:ext cx="7277100" cy="2790825"/>
          </a:xfrm>
          <a:prstGeom prst="rect">
            <a:avLst/>
          </a:prstGeom>
        </p:spPr>
      </p:pic>
      <p:cxnSp>
        <p:nvCxnSpPr>
          <p:cNvPr id="7" name="Straight Arrow Connector 6"/>
          <p:cNvCxnSpPr/>
          <p:nvPr/>
        </p:nvCxnSpPr>
        <p:spPr>
          <a:xfrm flipH="1">
            <a:off x="1676401" y="1143000"/>
            <a:ext cx="3733799" cy="6858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77001" y="3200400"/>
            <a:ext cx="914399" cy="7239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066801" y="3429000"/>
            <a:ext cx="76199" cy="16383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371601" y="3429000"/>
            <a:ext cx="76199" cy="20955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52601" y="3429000"/>
            <a:ext cx="76200" cy="24765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4"/>
          <p:cNvSpPr txBox="1">
            <a:spLocks noChangeArrowheads="1"/>
          </p:cNvSpPr>
          <p:nvPr/>
        </p:nvSpPr>
        <p:spPr bwMode="auto">
          <a:xfrm>
            <a:off x="5410200" y="965775"/>
            <a:ext cx="3352800" cy="757130"/>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On the subsequent page click “open on any of the 5 available dashboards</a:t>
            </a:r>
          </a:p>
        </p:txBody>
      </p:sp>
      <p:sp>
        <p:nvSpPr>
          <p:cNvPr id="19" name="Text Box 4"/>
          <p:cNvSpPr txBox="1">
            <a:spLocks noChangeArrowheads="1"/>
          </p:cNvSpPr>
          <p:nvPr/>
        </p:nvSpPr>
        <p:spPr bwMode="auto">
          <a:xfrm>
            <a:off x="114300" y="2438400"/>
            <a:ext cx="4686299" cy="12003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Input the Soldiers SSN or DODID and select the Component pulldown, ensure Army Reserve is selected, DOD ID numbers can be found using “personnel cross reference” in RLAS</a:t>
            </a:r>
          </a:p>
        </p:txBody>
      </p:sp>
      <p:sp>
        <p:nvSpPr>
          <p:cNvPr id="20" name="Text Box 4"/>
          <p:cNvSpPr txBox="1">
            <a:spLocks noChangeArrowheads="1"/>
          </p:cNvSpPr>
          <p:nvPr/>
        </p:nvSpPr>
        <p:spPr bwMode="auto">
          <a:xfrm>
            <a:off x="5562600" y="2286000"/>
            <a:ext cx="3200400" cy="9787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For the majority of evaluations using the individual lookup tool will work best</a:t>
            </a:r>
          </a:p>
        </p:txBody>
      </p:sp>
    </p:spTree>
    <p:extLst>
      <p:ext uri="{BB962C8B-B14F-4D97-AF65-F5344CB8AC3E}">
        <p14:creationId xmlns:p14="http://schemas.microsoft.com/office/powerpoint/2010/main" val="119988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the ERS</a:t>
            </a:r>
            <a:endParaRPr lang="en-US" sz="3200" b="1"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5410200" y="965775"/>
            <a:ext cx="3352800" cy="313932"/>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Right click the header bar</a:t>
            </a:r>
          </a:p>
        </p:txBody>
      </p:sp>
      <p:pic>
        <p:nvPicPr>
          <p:cNvPr id="9" name="Picture 8"/>
          <p:cNvPicPr>
            <a:picLocks noChangeAspect="1"/>
          </p:cNvPicPr>
          <p:nvPr/>
        </p:nvPicPr>
        <p:blipFill>
          <a:blip r:embed="rId2"/>
          <a:stretch>
            <a:fillRect/>
          </a:stretch>
        </p:blipFill>
        <p:spPr>
          <a:xfrm>
            <a:off x="409575" y="1323281"/>
            <a:ext cx="5000625" cy="1838325"/>
          </a:xfrm>
          <a:prstGeom prst="rect">
            <a:avLst/>
          </a:prstGeom>
        </p:spPr>
      </p:pic>
      <p:cxnSp>
        <p:nvCxnSpPr>
          <p:cNvPr id="6" name="Straight Arrow Connector 5"/>
          <p:cNvCxnSpPr/>
          <p:nvPr/>
        </p:nvCxnSpPr>
        <p:spPr>
          <a:xfrm flipH="1">
            <a:off x="4648201" y="1122741"/>
            <a:ext cx="1066799" cy="41009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4"/>
          <p:cNvSpPr txBox="1">
            <a:spLocks noChangeArrowheads="1"/>
          </p:cNvSpPr>
          <p:nvPr/>
        </p:nvSpPr>
        <p:spPr bwMode="auto">
          <a:xfrm>
            <a:off x="5410200" y="1576405"/>
            <a:ext cx="3352800" cy="313932"/>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Hover over include column</a:t>
            </a:r>
          </a:p>
        </p:txBody>
      </p:sp>
      <p:sp>
        <p:nvSpPr>
          <p:cNvPr id="12" name="Text Box 4"/>
          <p:cNvSpPr txBox="1">
            <a:spLocks noChangeArrowheads="1"/>
          </p:cNvSpPr>
          <p:nvPr/>
        </p:nvSpPr>
        <p:spPr bwMode="auto">
          <a:xfrm>
            <a:off x="5410200" y="2184375"/>
            <a:ext cx="3352800" cy="313932"/>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Click on “Admin Notes”</a:t>
            </a:r>
          </a:p>
        </p:txBody>
      </p:sp>
      <p:cxnSp>
        <p:nvCxnSpPr>
          <p:cNvPr id="13" name="Straight Arrow Connector 12"/>
          <p:cNvCxnSpPr/>
          <p:nvPr/>
        </p:nvCxnSpPr>
        <p:spPr>
          <a:xfrm flipH="1" flipV="1">
            <a:off x="3733804" y="2328799"/>
            <a:ext cx="1904996" cy="12542"/>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029202" y="1811835"/>
            <a:ext cx="609598" cy="41528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457200" y="4343400"/>
            <a:ext cx="7581900" cy="1952625"/>
          </a:xfrm>
          <a:prstGeom prst="rect">
            <a:avLst/>
          </a:prstGeom>
        </p:spPr>
      </p:pic>
      <p:sp>
        <p:nvSpPr>
          <p:cNvPr id="18" name="Text Box 4"/>
          <p:cNvSpPr txBox="1">
            <a:spLocks noChangeArrowheads="1"/>
          </p:cNvSpPr>
          <p:nvPr/>
        </p:nvSpPr>
        <p:spPr bwMode="auto">
          <a:xfrm>
            <a:off x="457200" y="3346859"/>
            <a:ext cx="7810500" cy="9787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After the screen refreshes, the admin notes column will be included providing details about the status of the evaluation”</a:t>
            </a:r>
          </a:p>
          <a:p>
            <a:pPr algn="ctr">
              <a:lnSpc>
                <a:spcPct val="80000"/>
              </a:lnSpc>
              <a:defRPr/>
            </a:pPr>
            <a:endParaRPr lang="en-US" dirty="0">
              <a:latin typeface="Arial" pitchFamily="34" charset="0"/>
              <a:cs typeface="Arial" panose="020B0604020202020204" pitchFamily="34" charset="0"/>
            </a:endParaRPr>
          </a:p>
          <a:p>
            <a:pPr algn="ctr">
              <a:lnSpc>
                <a:spcPct val="80000"/>
              </a:lnSpc>
              <a:defRPr/>
            </a:pPr>
            <a:r>
              <a:rPr lang="en-US" dirty="0" smtClean="0">
                <a:latin typeface="Arial" pitchFamily="34" charset="0"/>
                <a:cs typeface="Arial" panose="020B0604020202020204" pitchFamily="34" charset="0"/>
              </a:rPr>
              <a:t>The default sort should render results in order by “Thru Date”</a:t>
            </a:r>
          </a:p>
        </p:txBody>
      </p:sp>
    </p:spTree>
    <p:extLst>
      <p:ext uri="{BB962C8B-B14F-4D97-AF65-F5344CB8AC3E}">
        <p14:creationId xmlns:p14="http://schemas.microsoft.com/office/powerpoint/2010/main" val="3186379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696200" cy="4001095"/>
          </a:xfrm>
          <a:prstGeom prst="rect">
            <a:avLst/>
          </a:prstGeom>
          <a:noFill/>
        </p:spPr>
        <p:txBody>
          <a:bodyPr wrap="square" rtlCol="0">
            <a:spAutoFit/>
          </a:bodyPr>
          <a:lstStyle/>
          <a:p>
            <a:pPr marL="214313" indent="-214313" fontAlgn="base">
              <a:spcBef>
                <a:spcPct val="0"/>
              </a:spcBef>
              <a:spcAft>
                <a:spcPts val="900"/>
              </a:spcAft>
              <a:buFont typeface="Wingdings" panose="05000000000000000000" pitchFamily="2" charset="2"/>
              <a:buChar char="q"/>
            </a:pPr>
            <a:r>
              <a:rPr lang="en-US" sz="1600" dirty="0" smtClean="0">
                <a:solidFill>
                  <a:srgbClr val="000000"/>
                </a:solidFill>
                <a:latin typeface="Arial" panose="020B0604020202020204" pitchFamily="34" charset="0"/>
                <a:cs typeface="Arial" panose="020B0604020202020204" pitchFamily="34" charset="0"/>
              </a:rPr>
              <a:t> Take the data found on the most recent OER and return to CSMM, Unit Management, Remarks, Evaluations to make your input based on the system of record data</a:t>
            </a:r>
            <a:endParaRPr lang="en-US" sz="1600" dirty="0">
              <a:latin typeface="Arial" panose="020B0604020202020204" pitchFamily="34" charset="0"/>
              <a:cs typeface="Arial" panose="020B0604020202020204" pitchFamily="34" charset="0"/>
            </a:endParaRPr>
          </a:p>
          <a:p>
            <a:pPr marL="214313" indent="-214313" fontAlgn="base">
              <a:spcBef>
                <a:spcPct val="0"/>
              </a:spcBef>
              <a:spcAft>
                <a:spcPts val="900"/>
              </a:spcAft>
              <a:buFont typeface="Wingdings" panose="05000000000000000000" pitchFamily="2" charset="2"/>
              <a:buChar char="q"/>
            </a:pPr>
            <a:r>
              <a:rPr lang="en-US" sz="1600" dirty="0" smtClean="0">
                <a:solidFill>
                  <a:srgbClr val="000000"/>
                </a:solidFill>
                <a:latin typeface="Arial" panose="020B0604020202020204" pitchFamily="34" charset="0"/>
                <a:cs typeface="Arial" panose="020B0604020202020204" pitchFamily="34" charset="0"/>
              </a:rPr>
              <a:t> ERS has other functionality which can be useful for the end user</a:t>
            </a:r>
          </a:p>
          <a:p>
            <a:pPr marL="671513" lvl="1" indent="-214313" fontAlgn="base">
              <a:spcBef>
                <a:spcPct val="0"/>
              </a:spcBef>
              <a:spcAft>
                <a:spcPts val="900"/>
              </a:spcAft>
              <a:buFont typeface="Wingdings" panose="05000000000000000000" pitchFamily="2" charset="2"/>
              <a:buChar char="q"/>
            </a:pPr>
            <a:r>
              <a:rPr lang="en-US" sz="1600" dirty="0" smtClean="0">
                <a:solidFill>
                  <a:srgbClr val="000000"/>
                </a:solidFill>
                <a:latin typeface="Arial" panose="020B0604020202020204" pitchFamily="34" charset="0"/>
                <a:cs typeface="Arial" panose="020B0604020202020204" pitchFamily="34" charset="0"/>
              </a:rPr>
              <a:t> Status Report – can pull all evaluations produced by UIC for a time period, or all evaluations for an individual giving the Senior Raters name, or all evaluations produced by a Senior Rater for a date range. </a:t>
            </a:r>
          </a:p>
          <a:p>
            <a:pPr marL="671513" lvl="1" indent="-214313" fontAlgn="base">
              <a:spcBef>
                <a:spcPct val="0"/>
              </a:spcBef>
              <a:spcAft>
                <a:spcPts val="900"/>
              </a:spcAft>
              <a:buFont typeface="Wingdings" panose="05000000000000000000" pitchFamily="2" charset="2"/>
              <a:buChar char="q"/>
            </a:pPr>
            <a:r>
              <a:rPr lang="en-US" sz="1600" dirty="0" smtClean="0">
                <a:solidFill>
                  <a:srgbClr val="000000"/>
                </a:solidFill>
                <a:latin typeface="Arial" panose="020B0604020202020204" pitchFamily="34" charset="0"/>
                <a:cs typeface="Arial" panose="020B0604020202020204" pitchFamily="34" charset="0"/>
              </a:rPr>
              <a:t>Initiated and Returned to Field Status – provides the HR professional the ability to find all evaluations which are returned for correction without the requirement of being included in the rating chain or delegate of the rating chain, providing the rater, senior rater, and if applicable the intermediate or supplementary reviewers name.  This report can be generated by UIC, rated Soldier SSN or DODID, or Senior Rater SSN or DODID.</a:t>
            </a:r>
          </a:p>
          <a:p>
            <a:pPr marL="671513" lvl="1" indent="-214313" fontAlgn="base">
              <a:spcBef>
                <a:spcPct val="0"/>
              </a:spcBef>
              <a:spcAft>
                <a:spcPts val="900"/>
              </a:spcAft>
              <a:buFont typeface="Wingdings" panose="05000000000000000000" pitchFamily="2" charset="2"/>
              <a:buChar char="q"/>
            </a:pPr>
            <a:endParaRPr lang="en-US" sz="1600" dirty="0" smtClean="0">
              <a:solidFill>
                <a:srgbClr val="000000"/>
              </a:solidFill>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the ERS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179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669978" y="2215839"/>
            <a:ext cx="3450431" cy="248209"/>
          </a:xfrm>
          <a:prstGeom prst="rect">
            <a:avLst/>
          </a:prstGeom>
          <a:noFill/>
          <a:ln w="12700">
            <a:noFill/>
            <a:miter lim="800000"/>
            <a:headEnd type="none" w="sm" len="sm"/>
            <a:tailEnd type="none" w="sm" len="sm"/>
          </a:ln>
        </p:spPr>
        <p:txBody>
          <a:bodyPr>
            <a:spAutoFit/>
          </a:bodyPr>
          <a:lstStyle/>
          <a:p>
            <a:pPr>
              <a:spcBef>
                <a:spcPct val="50000"/>
              </a:spcBef>
            </a:pPr>
            <a:endParaRPr lang="en-US" sz="1013"/>
          </a:p>
        </p:txBody>
      </p:sp>
      <p:sp>
        <p:nvSpPr>
          <p:cNvPr id="11" name="Rectangle 10"/>
          <p:cNvSpPr/>
          <p:nvPr/>
        </p:nvSpPr>
        <p:spPr>
          <a:xfrm>
            <a:off x="838200" y="990600"/>
            <a:ext cx="7620000" cy="3139321"/>
          </a:xfrm>
          <a:prstGeom prst="rect">
            <a:avLst/>
          </a:prstGeom>
        </p:spPr>
        <p:txBody>
          <a:bodyPr wrap="square">
            <a:spAutoFit/>
          </a:bodyPr>
          <a:lstStyle/>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 Due to the simplicity of the report generation and input, weekly integration to the battle rhythm should provide enough oversight to maintain accuracy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 Senior Raters or delegates should input coding or email their respective HR professional when an evaluation has been submitted to HQDA for update to Remarks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 No blanks should exist, all evaluations regardless of circumstance are a result of one of the option codes in CSMM</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Battle Rhythm</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363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6234562" y="1011298"/>
            <a:ext cx="2781272" cy="5156139"/>
          </a:xfrm>
          <a:prstGeom prst="rect">
            <a:avLst/>
          </a:prstGeom>
        </p:spPr>
      </p:pic>
      <p:pic>
        <p:nvPicPr>
          <p:cNvPr id="3" name="Picture 2"/>
          <p:cNvPicPr>
            <a:picLocks noChangeAspect="1"/>
          </p:cNvPicPr>
          <p:nvPr/>
        </p:nvPicPr>
        <p:blipFill>
          <a:blip r:embed="rId3"/>
          <a:stretch>
            <a:fillRect/>
          </a:stretch>
        </p:blipFill>
        <p:spPr>
          <a:xfrm>
            <a:off x="276759" y="1014230"/>
            <a:ext cx="2922658" cy="1519237"/>
          </a:xfrm>
          <a:prstGeom prst="rect">
            <a:avLst/>
          </a:prstGeom>
        </p:spPr>
      </p:pic>
      <p:pic>
        <p:nvPicPr>
          <p:cNvPr id="4" name="Picture 3"/>
          <p:cNvPicPr>
            <a:picLocks noChangeAspect="1"/>
          </p:cNvPicPr>
          <p:nvPr/>
        </p:nvPicPr>
        <p:blipFill>
          <a:blip r:embed="rId4"/>
          <a:stretch>
            <a:fillRect/>
          </a:stretch>
        </p:blipFill>
        <p:spPr>
          <a:xfrm>
            <a:off x="276758" y="2895600"/>
            <a:ext cx="2922659" cy="1514292"/>
          </a:xfrm>
          <a:prstGeom prst="rect">
            <a:avLst/>
          </a:prstGeom>
        </p:spPr>
      </p:pic>
      <p:pic>
        <p:nvPicPr>
          <p:cNvPr id="6" name="Picture 5"/>
          <p:cNvPicPr>
            <a:picLocks noChangeAspect="1"/>
          </p:cNvPicPr>
          <p:nvPr/>
        </p:nvPicPr>
        <p:blipFill>
          <a:blip r:embed="rId5"/>
          <a:stretch>
            <a:fillRect/>
          </a:stretch>
        </p:blipFill>
        <p:spPr>
          <a:xfrm>
            <a:off x="225887" y="4648200"/>
            <a:ext cx="2922659" cy="1519237"/>
          </a:xfrm>
          <a:prstGeom prst="rect">
            <a:avLst/>
          </a:prstGeom>
        </p:spPr>
      </p:pic>
      <p:cxnSp>
        <p:nvCxnSpPr>
          <p:cNvPr id="8" name="Straight Arrow Connector 7"/>
          <p:cNvCxnSpPr/>
          <p:nvPr/>
        </p:nvCxnSpPr>
        <p:spPr>
          <a:xfrm flipH="1">
            <a:off x="2399808" y="1011298"/>
            <a:ext cx="813852" cy="76255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600201" y="1011298"/>
            <a:ext cx="1599216" cy="264144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684842" y="4648200"/>
            <a:ext cx="1463704" cy="1138191"/>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494149" y="4572000"/>
            <a:ext cx="700506" cy="64529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5000" y="2895600"/>
            <a:ext cx="945645" cy="75444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14422" y="2895600"/>
            <a:ext cx="960466" cy="54759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00179" y="2895600"/>
            <a:ext cx="960466" cy="378573"/>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714422" y="1524001"/>
            <a:ext cx="1600778" cy="304799"/>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2794000" y="652096"/>
            <a:ext cx="2082800" cy="535531"/>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Proceed to https://rlas8</a:t>
            </a:r>
          </a:p>
        </p:txBody>
      </p:sp>
      <p:cxnSp>
        <p:nvCxnSpPr>
          <p:cNvPr id="34" name="Straight Arrow Connector 33"/>
          <p:cNvCxnSpPr/>
          <p:nvPr/>
        </p:nvCxnSpPr>
        <p:spPr>
          <a:xfrm flipH="1">
            <a:off x="945869" y="4648200"/>
            <a:ext cx="2178331" cy="14003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4"/>
          <p:cNvSpPr txBox="1">
            <a:spLocks noChangeArrowheads="1"/>
          </p:cNvSpPr>
          <p:nvPr/>
        </p:nvSpPr>
        <p:spPr bwMode="auto">
          <a:xfrm>
            <a:off x="2990029" y="3777789"/>
            <a:ext cx="2082800" cy="9787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Hover mouse over personnel, and select Personnel Cross Reference</a:t>
            </a:r>
          </a:p>
        </p:txBody>
      </p:sp>
      <p:sp>
        <p:nvSpPr>
          <p:cNvPr id="39" name="Text Box 4"/>
          <p:cNvSpPr txBox="1">
            <a:spLocks noChangeArrowheads="1"/>
          </p:cNvSpPr>
          <p:nvPr/>
        </p:nvSpPr>
        <p:spPr bwMode="auto">
          <a:xfrm>
            <a:off x="3886200" y="1445669"/>
            <a:ext cx="2082800" cy="535531"/>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Select SSN or EDIPI-(DODID)</a:t>
            </a:r>
          </a:p>
        </p:txBody>
      </p:sp>
      <p:sp>
        <p:nvSpPr>
          <p:cNvPr id="40" name="Text Box 4"/>
          <p:cNvSpPr txBox="1">
            <a:spLocks noChangeArrowheads="1"/>
          </p:cNvSpPr>
          <p:nvPr/>
        </p:nvSpPr>
        <p:spPr bwMode="auto">
          <a:xfrm>
            <a:off x="3733800" y="2450271"/>
            <a:ext cx="2082800" cy="9787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Enter as much data as needed to identify the SM accurately</a:t>
            </a:r>
          </a:p>
        </p:txBody>
      </p:sp>
      <p:sp>
        <p:nvSpPr>
          <p:cNvPr id="41" name="Text Box 4"/>
          <p:cNvSpPr txBox="1">
            <a:spLocks noChangeArrowheads="1"/>
          </p:cNvSpPr>
          <p:nvPr/>
        </p:nvSpPr>
        <p:spPr bwMode="auto">
          <a:xfrm>
            <a:off x="3617379" y="5193471"/>
            <a:ext cx="2082800" cy="9787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Displays DODID of individual searched for use in ERS</a:t>
            </a:r>
          </a:p>
        </p:txBody>
      </p:sp>
      <p:sp>
        <p:nvSpPr>
          <p:cNvPr id="42"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PCR in RLAS</a:t>
            </a:r>
            <a:endParaRPr lang="en-US" sz="3200" b="1" dirty="0">
              <a:latin typeface="Arial" panose="020B0604020202020204" pitchFamily="34" charset="0"/>
              <a:cs typeface="Arial" panose="020B0604020202020204" pitchFamily="34" charset="0"/>
            </a:endParaRPr>
          </a:p>
        </p:txBody>
      </p:sp>
      <p:cxnSp>
        <p:nvCxnSpPr>
          <p:cNvPr id="44" name="Straight Arrow Connector 43"/>
          <p:cNvCxnSpPr>
            <a:stCxn id="40" idx="3"/>
          </p:cNvCxnSpPr>
          <p:nvPr/>
        </p:nvCxnSpPr>
        <p:spPr>
          <a:xfrm>
            <a:off x="5816600" y="2939636"/>
            <a:ext cx="2856362" cy="56556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4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PCR in RLAS</a:t>
            </a:r>
            <a:endParaRPr lang="en-US" sz="3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876800" y="838200"/>
            <a:ext cx="4005911" cy="5638800"/>
          </a:xfrm>
          <a:prstGeom prst="rect">
            <a:avLst/>
          </a:prstGeom>
        </p:spPr>
      </p:pic>
      <p:sp>
        <p:nvSpPr>
          <p:cNvPr id="4" name="Rectangle 3"/>
          <p:cNvSpPr/>
          <p:nvPr/>
        </p:nvSpPr>
        <p:spPr>
          <a:xfrm>
            <a:off x="838200" y="990600"/>
            <a:ext cx="3581400" cy="5078313"/>
          </a:xfrm>
          <a:prstGeom prst="rect">
            <a:avLst/>
          </a:prstGeom>
        </p:spPr>
        <p:txBody>
          <a:bodyPr wrap="square">
            <a:spAutoFit/>
          </a:bodyPr>
          <a:lstStyle/>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 Running the report by UIC provides the entire organization EDIPI (DODID)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 Can be exported to PDF for ease of use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 Anyone with access to RLAS Personnel Cross Reference has the ability to run these reports on any Soldier in the USAR who has an RLAS profile</a:t>
            </a:r>
          </a:p>
          <a:p>
            <a:pPr marL="192881" indent="-192881">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192881" indent="-192881">
              <a:buFont typeface="Wingdings" panose="05000000000000000000" pitchFamily="2" charset="2"/>
              <a:buChar char="q"/>
            </a:pPr>
            <a:r>
              <a:rPr lang="en-US" dirty="0" smtClean="0">
                <a:latin typeface="Arial" panose="020B0604020202020204" pitchFamily="34" charset="0"/>
                <a:cs typeface="Arial" panose="020B0604020202020204" pitchFamily="34" charset="0"/>
              </a:rPr>
              <a:t>Provides functionality for other programs that run exclusively on DODID# (unit UPL)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85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669978" y="2169915"/>
            <a:ext cx="3450431" cy="248209"/>
          </a:xfrm>
          <a:prstGeom prst="rect">
            <a:avLst/>
          </a:prstGeom>
          <a:noFill/>
          <a:ln w="12700">
            <a:noFill/>
            <a:miter lim="800000"/>
            <a:headEnd type="none" w="sm" len="sm"/>
            <a:tailEnd type="none" w="sm" len="sm"/>
          </a:ln>
        </p:spPr>
        <p:txBody>
          <a:bodyPr>
            <a:spAutoFit/>
          </a:bodyPr>
          <a:lstStyle/>
          <a:p>
            <a:pPr>
              <a:spcBef>
                <a:spcPct val="50000"/>
              </a:spcBef>
            </a:pPr>
            <a:endParaRPr lang="en-US" sz="1013"/>
          </a:p>
        </p:txBody>
      </p:sp>
      <p:pic>
        <p:nvPicPr>
          <p:cNvPr id="6" name="Picture 5" descr="Questio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908" y="1755326"/>
            <a:ext cx="5029200" cy="334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286000" y="19051"/>
            <a:ext cx="4499372" cy="584775"/>
          </a:xfrm>
          <a:prstGeom prst="rect">
            <a:avLst/>
          </a:prstGeom>
          <a:noFill/>
          <a:ln w="12700">
            <a:noFill/>
            <a:miter lim="800000"/>
            <a:headEnd type="none" w="sm" len="sm"/>
            <a:tailEnd type="none" w="sm" len="sm"/>
          </a:ln>
          <a:effectLst/>
        </p:spPr>
        <p:txBody>
          <a:bodyPr>
            <a:spAutoFit/>
          </a:bodyPr>
          <a:lstStyle/>
          <a:p>
            <a:pPr algn="ctr">
              <a:defRPr/>
            </a:pPr>
            <a:r>
              <a:rPr lang="en-US" sz="3200" b="1" dirty="0" smtClean="0">
                <a:latin typeface="Arial" panose="020B0604020202020204" pitchFamily="34" charset="0"/>
                <a:cs typeface="Arial" panose="020B0604020202020204" pitchFamily="34" charset="0"/>
              </a:rPr>
              <a:t>Questions</a:t>
            </a:r>
            <a:endParaRPr lang="en-US" sz="3200" b="1" dirty="0">
              <a:latin typeface="Arial" panose="020B0604020202020204" pitchFamily="34" charset="0"/>
              <a:cs typeface="Arial" panose="020B0604020202020204" pitchFamily="34" charset="0"/>
            </a:endParaRPr>
          </a:p>
        </p:txBody>
      </p:sp>
      <p:sp>
        <p:nvSpPr>
          <p:cNvPr id="7" name="Rectangle 6"/>
          <p:cNvSpPr/>
          <p:nvPr/>
        </p:nvSpPr>
        <p:spPr>
          <a:xfrm>
            <a:off x="5638800" y="6254176"/>
            <a:ext cx="76200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Charles.j.wright46.mil@mail.mil</a:t>
            </a:r>
          </a:p>
        </p:txBody>
      </p:sp>
    </p:spTree>
    <p:extLst>
      <p:ext uri="{BB962C8B-B14F-4D97-AF65-F5344CB8AC3E}">
        <p14:creationId xmlns:p14="http://schemas.microsoft.com/office/powerpoint/2010/main" val="4196868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685800" y="1066800"/>
            <a:ext cx="7543800" cy="51593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prstClr val="black"/>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Navigating CSMM Evaluations Reports</a:t>
            </a:r>
            <a:endParaRPr lang="en-US" sz="2400" dirty="0">
              <a:solidFill>
                <a:prstClr val="black"/>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Updating CSMM Evaluation Comments</a:t>
            </a:r>
            <a:endParaRPr lang="en-US" sz="2400" dirty="0">
              <a:solidFill>
                <a:prstClr val="black"/>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Using ERS</a:t>
            </a:r>
          </a:p>
          <a:p>
            <a:pPr marL="214313" indent="-214313">
              <a:buFont typeface="Wingdings" panose="05000000000000000000" pitchFamily="2" charset="2"/>
              <a:buChar char="q"/>
            </a:pP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Battle Rhythm</a:t>
            </a:r>
          </a:p>
          <a:p>
            <a:pPr marL="214313" indent="-214313">
              <a:buFont typeface="Wingdings" panose="05000000000000000000" pitchFamily="2" charset="2"/>
              <a:buChar char="q"/>
            </a:pP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Personnel Cross Reference</a:t>
            </a:r>
          </a:p>
          <a:p>
            <a:pPr marL="214313" indent="-214313">
              <a:buFont typeface="Wingdings" panose="05000000000000000000" pitchFamily="2" charset="2"/>
              <a:buChar char="q"/>
            </a:pPr>
            <a:r>
              <a:rPr lang="en-US" sz="2400" dirty="0" smtClean="0">
                <a:solidFill>
                  <a:prstClr val="black"/>
                </a:solidFill>
                <a:latin typeface="Arial" panose="020B0604020202020204" pitchFamily="34" charset="0"/>
                <a:cs typeface="Arial" panose="020B0604020202020204" pitchFamily="34" charset="0"/>
              </a:rPr>
              <a:t> Questions</a:t>
            </a:r>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2590800" y="0"/>
            <a:ext cx="3514725" cy="584775"/>
          </a:xfrm>
          <a:prstGeom prst="rect">
            <a:avLst/>
          </a:prstGeom>
          <a:noFill/>
        </p:spPr>
        <p:txBody>
          <a:bodyPr wrap="square" rtlCol="0">
            <a:spAutoFit/>
          </a:bodyPr>
          <a:lstStyle/>
          <a:p>
            <a:pPr algn="ctr"/>
            <a:r>
              <a:rPr lang="en-US" sz="3200" b="1" dirty="0" smtClean="0">
                <a:solidFill>
                  <a:prstClr val="black"/>
                </a:solidFill>
                <a:latin typeface="Arial" panose="020B0604020202020204" pitchFamily="34" charset="0"/>
                <a:cs typeface="Arial" panose="020B0604020202020204" pitchFamily="34" charset="0"/>
              </a:rPr>
              <a:t>Agenda</a:t>
            </a:r>
            <a:endParaRPr lang="en-US"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4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830035" y="0"/>
            <a:ext cx="70104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Navigating CSMM</a:t>
            </a:r>
            <a:endParaRPr lang="en-US" sz="3200" b="1" dirty="0">
              <a:latin typeface="Arial" panose="020B0604020202020204" pitchFamily="34" charset="0"/>
              <a:cs typeface="Arial" panose="020B0604020202020204" pitchFamily="34" charset="0"/>
            </a:endParaRPr>
          </a:p>
        </p:txBody>
      </p:sp>
      <p:sp>
        <p:nvSpPr>
          <p:cNvPr id="16387" name="Text Box 3"/>
          <p:cNvSpPr txBox="1">
            <a:spLocks noChangeArrowheads="1"/>
          </p:cNvSpPr>
          <p:nvPr/>
        </p:nvSpPr>
        <p:spPr bwMode="auto">
          <a:xfrm>
            <a:off x="2669978" y="2169915"/>
            <a:ext cx="3450431" cy="248209"/>
          </a:xfrm>
          <a:prstGeom prst="rect">
            <a:avLst/>
          </a:prstGeom>
          <a:noFill/>
          <a:ln w="12700">
            <a:noFill/>
            <a:miter lim="800000"/>
            <a:headEnd type="none" w="sm" len="sm"/>
            <a:tailEnd type="none" w="sm" len="sm"/>
          </a:ln>
        </p:spPr>
        <p:txBody>
          <a:bodyPr>
            <a:spAutoFit/>
          </a:bodyPr>
          <a:lstStyle/>
          <a:p>
            <a:pPr>
              <a:spcBef>
                <a:spcPct val="50000"/>
              </a:spcBef>
            </a:pPr>
            <a:endParaRPr lang="en-US" sz="1013"/>
          </a:p>
        </p:txBody>
      </p:sp>
      <p:sp>
        <p:nvSpPr>
          <p:cNvPr id="16388" name="Text Box 4"/>
          <p:cNvSpPr txBox="1">
            <a:spLocks noChangeArrowheads="1"/>
          </p:cNvSpPr>
          <p:nvPr/>
        </p:nvSpPr>
        <p:spPr bwMode="auto">
          <a:xfrm>
            <a:off x="761999" y="3961567"/>
            <a:ext cx="7475765" cy="757130"/>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From the CSMM homepage select “Summary Views” then select “Unit Summary” from the pull down menu</a:t>
            </a:r>
            <a:endParaRPr lang="en-US" dirty="0">
              <a:latin typeface="Arial"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85800" y="990600"/>
            <a:ext cx="3438525" cy="1943100"/>
          </a:xfrm>
          <a:prstGeom prst="rect">
            <a:avLst/>
          </a:prstGeom>
        </p:spPr>
      </p:pic>
      <p:cxnSp>
        <p:nvCxnSpPr>
          <p:cNvPr id="6" name="Straight Arrow Connector 5"/>
          <p:cNvCxnSpPr/>
          <p:nvPr/>
        </p:nvCxnSpPr>
        <p:spPr>
          <a:xfrm flipH="1" flipV="1">
            <a:off x="1981200" y="1447800"/>
            <a:ext cx="1600200" cy="11430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4499882" y="990600"/>
            <a:ext cx="3676650" cy="2752725"/>
          </a:xfrm>
          <a:prstGeom prst="rect">
            <a:avLst/>
          </a:prstGeom>
        </p:spPr>
      </p:pic>
      <p:cxnSp>
        <p:nvCxnSpPr>
          <p:cNvPr id="11" name="Straight Arrow Connector 10"/>
          <p:cNvCxnSpPr/>
          <p:nvPr/>
        </p:nvCxnSpPr>
        <p:spPr>
          <a:xfrm flipH="1" flipV="1">
            <a:off x="6477000" y="3086332"/>
            <a:ext cx="1600200" cy="11430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685800" y="4805059"/>
            <a:ext cx="4514850" cy="1647825"/>
          </a:xfrm>
          <a:prstGeom prst="rect">
            <a:avLst/>
          </a:prstGeom>
        </p:spPr>
      </p:pic>
      <p:sp>
        <p:nvSpPr>
          <p:cNvPr id="13" name="Text Box 4"/>
          <p:cNvSpPr txBox="1">
            <a:spLocks noChangeArrowheads="1"/>
          </p:cNvSpPr>
          <p:nvPr/>
        </p:nvSpPr>
        <p:spPr bwMode="auto">
          <a:xfrm>
            <a:off x="5334000" y="4966798"/>
            <a:ext cx="3606498" cy="1200329"/>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On the Unit Summary page, scroll to the bottom to reveal Evaluation statistics for your level of command</a:t>
            </a:r>
            <a:endParaRPr lang="en-US" dirty="0">
              <a:latin typeface="Arial" pitchFamily="34" charset="0"/>
              <a:cs typeface="Arial" panose="020B0604020202020204" pitchFamily="34" charset="0"/>
            </a:endParaRPr>
          </a:p>
        </p:txBody>
      </p:sp>
    </p:spTree>
    <p:extLst>
      <p:ext uri="{BB962C8B-B14F-4D97-AF65-F5344CB8AC3E}">
        <p14:creationId xmlns:p14="http://schemas.microsoft.com/office/powerpoint/2010/main" val="75855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830035" y="0"/>
            <a:ext cx="70104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Navigating CSMM (cont.)</a:t>
            </a:r>
            <a:endParaRPr lang="en-US"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04800" y="2362200"/>
            <a:ext cx="4514850" cy="1647825"/>
          </a:xfrm>
          <a:prstGeom prst="rect">
            <a:avLst/>
          </a:prstGeom>
        </p:spPr>
      </p:pic>
      <p:cxnSp>
        <p:nvCxnSpPr>
          <p:cNvPr id="17" name="Straight Arrow Connector 16"/>
          <p:cNvCxnSpPr/>
          <p:nvPr/>
        </p:nvCxnSpPr>
        <p:spPr>
          <a:xfrm flipH="1">
            <a:off x="4019550" y="1295400"/>
            <a:ext cx="1314450" cy="157162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4"/>
          <p:cNvSpPr txBox="1">
            <a:spLocks noChangeArrowheads="1"/>
          </p:cNvSpPr>
          <p:nvPr/>
        </p:nvSpPr>
        <p:spPr bwMode="auto">
          <a:xfrm>
            <a:off x="5308902" y="914400"/>
            <a:ext cx="3606498" cy="535531"/>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Total of all OER/NCOER overdue</a:t>
            </a:r>
            <a:endParaRPr lang="en-US" dirty="0">
              <a:latin typeface="Arial" pitchFamily="34" charset="0"/>
              <a:cs typeface="Arial" panose="020B0604020202020204" pitchFamily="34" charset="0"/>
            </a:endParaRPr>
          </a:p>
        </p:txBody>
      </p:sp>
      <p:cxnSp>
        <p:nvCxnSpPr>
          <p:cNvPr id="21" name="Straight Arrow Connector 20"/>
          <p:cNvCxnSpPr/>
          <p:nvPr/>
        </p:nvCxnSpPr>
        <p:spPr>
          <a:xfrm flipH="1">
            <a:off x="4019550" y="2133600"/>
            <a:ext cx="1314450" cy="9372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4"/>
          <p:cNvSpPr txBox="1">
            <a:spLocks noChangeArrowheads="1"/>
          </p:cNvSpPr>
          <p:nvPr/>
        </p:nvSpPr>
        <p:spPr bwMode="auto">
          <a:xfrm>
            <a:off x="5308902" y="1750469"/>
            <a:ext cx="3606498" cy="535531"/>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Total of all OER overdue</a:t>
            </a:r>
            <a:endParaRPr lang="en-US" dirty="0">
              <a:latin typeface="Arial" pitchFamily="34" charset="0"/>
              <a:cs typeface="Arial" panose="020B0604020202020204" pitchFamily="34" charset="0"/>
            </a:endParaRPr>
          </a:p>
        </p:txBody>
      </p:sp>
      <p:cxnSp>
        <p:nvCxnSpPr>
          <p:cNvPr id="24" name="Straight Arrow Connector 23"/>
          <p:cNvCxnSpPr/>
          <p:nvPr/>
        </p:nvCxnSpPr>
        <p:spPr>
          <a:xfrm flipH="1">
            <a:off x="4019550" y="2790825"/>
            <a:ext cx="1314450" cy="50857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4"/>
          <p:cNvSpPr txBox="1">
            <a:spLocks noChangeArrowheads="1"/>
          </p:cNvSpPr>
          <p:nvPr/>
        </p:nvSpPr>
        <p:spPr bwMode="auto">
          <a:xfrm>
            <a:off x="5308902" y="2436269"/>
            <a:ext cx="3606498" cy="535531"/>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Total of all NCOER overdue</a:t>
            </a:r>
            <a:endParaRPr lang="en-US" dirty="0">
              <a:latin typeface="Arial" pitchFamily="34" charset="0"/>
              <a:cs typeface="Arial" panose="020B0604020202020204" pitchFamily="34" charset="0"/>
            </a:endParaRPr>
          </a:p>
        </p:txBody>
      </p:sp>
      <p:cxnSp>
        <p:nvCxnSpPr>
          <p:cNvPr id="27" name="Straight Arrow Connector 26"/>
          <p:cNvCxnSpPr/>
          <p:nvPr/>
        </p:nvCxnSpPr>
        <p:spPr>
          <a:xfrm flipH="1">
            <a:off x="4036483" y="3352800"/>
            <a:ext cx="1297517" cy="18256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4"/>
          <p:cNvSpPr txBox="1">
            <a:spLocks noChangeArrowheads="1"/>
          </p:cNvSpPr>
          <p:nvPr/>
        </p:nvSpPr>
        <p:spPr bwMode="auto">
          <a:xfrm>
            <a:off x="5308902" y="2993535"/>
            <a:ext cx="3606498" cy="1200329"/>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Total of OER/NCOER Due based on user input via Unit Management, Remarks, and Blank Remarks</a:t>
            </a:r>
            <a:endParaRPr lang="en-US" dirty="0">
              <a:latin typeface="Arial" pitchFamily="34" charset="0"/>
              <a:cs typeface="Arial" panose="020B0604020202020204" pitchFamily="34" charset="0"/>
            </a:endParaRPr>
          </a:p>
        </p:txBody>
      </p:sp>
      <p:cxnSp>
        <p:nvCxnSpPr>
          <p:cNvPr id="30" name="Straight Arrow Connector 29"/>
          <p:cNvCxnSpPr/>
          <p:nvPr/>
        </p:nvCxnSpPr>
        <p:spPr>
          <a:xfrm flipH="1" flipV="1">
            <a:off x="4065059" y="3755015"/>
            <a:ext cx="1040341" cy="99421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5308902" y="4221935"/>
            <a:ext cx="3606498" cy="1200329"/>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Total of Evaluations Coming due within 120 days based on TABDB-R data and user input from Unit Management, Remarks</a:t>
            </a:r>
            <a:endParaRPr lang="en-US" dirty="0">
              <a:latin typeface="Arial" pitchFamily="34" charset="0"/>
              <a:cs typeface="Arial" panose="020B0604020202020204" pitchFamily="34" charset="0"/>
            </a:endParaRPr>
          </a:p>
        </p:txBody>
      </p:sp>
      <p:sp>
        <p:nvSpPr>
          <p:cNvPr id="33" name="Text Box 4"/>
          <p:cNvSpPr txBox="1">
            <a:spLocks noChangeArrowheads="1"/>
          </p:cNvSpPr>
          <p:nvPr/>
        </p:nvSpPr>
        <p:spPr bwMode="auto">
          <a:xfrm>
            <a:off x="304800" y="5643670"/>
            <a:ext cx="8610600" cy="757130"/>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The Focus of this presentation is accurately updating the remarks for evaluations in the Unit Management tool in order to provide an accurate picture of evaluation status’</a:t>
            </a:r>
            <a:endParaRPr lang="en-US" dirty="0">
              <a:latin typeface="Arial" pitchFamily="34" charset="0"/>
              <a:cs typeface="Arial" panose="020B0604020202020204" pitchFamily="34" charset="0"/>
            </a:endParaRPr>
          </a:p>
        </p:txBody>
      </p:sp>
      <p:sp>
        <p:nvSpPr>
          <p:cNvPr id="34" name="Text Box 4"/>
          <p:cNvSpPr txBox="1">
            <a:spLocks noChangeArrowheads="1"/>
          </p:cNvSpPr>
          <p:nvPr/>
        </p:nvSpPr>
        <p:spPr bwMode="auto">
          <a:xfrm>
            <a:off x="304800" y="694688"/>
            <a:ext cx="3606498" cy="978729"/>
          </a:xfrm>
          <a:prstGeom prst="rect">
            <a:avLst/>
          </a:prstGeom>
          <a:noFill/>
          <a:ln w="12700">
            <a:noFill/>
            <a:miter lim="800000"/>
            <a:headEnd type="none" w="sm" len="sm"/>
            <a:tailEnd type="none" w="sm" len="sm"/>
          </a:ln>
        </p:spPr>
        <p:txBody>
          <a:bodyPr wrap="square">
            <a:spAutoFit/>
          </a:bodyPr>
          <a:lstStyle/>
          <a:p>
            <a:pPr algn="ctr">
              <a:lnSpc>
                <a:spcPct val="80000"/>
              </a:lnSpc>
              <a:defRPr/>
            </a:pPr>
            <a:endParaRPr lang="en-US" dirty="0">
              <a:latin typeface="Arial" pitchFamily="34" charset="0"/>
              <a:cs typeface="Arial" panose="020B0604020202020204" pitchFamily="34" charset="0"/>
            </a:endParaRPr>
          </a:p>
          <a:p>
            <a:pPr>
              <a:lnSpc>
                <a:spcPct val="80000"/>
              </a:lnSpc>
              <a:defRPr/>
            </a:pPr>
            <a:r>
              <a:rPr lang="en-US" dirty="0" smtClean="0">
                <a:latin typeface="Arial" pitchFamily="34" charset="0"/>
                <a:cs typeface="Arial" panose="020B0604020202020204" pitchFamily="34" charset="0"/>
              </a:rPr>
              <a:t>From this page the user can click and drill down to the by name report of overdue evaluations</a:t>
            </a:r>
            <a:endParaRPr lang="en-US" dirty="0">
              <a:latin typeface="Arial" pitchFamily="34" charset="0"/>
              <a:cs typeface="Arial" panose="020B0604020202020204" pitchFamily="34" charset="0"/>
            </a:endParaRPr>
          </a:p>
        </p:txBody>
      </p:sp>
    </p:spTree>
    <p:extLst>
      <p:ext uri="{BB962C8B-B14F-4D97-AF65-F5344CB8AC3E}">
        <p14:creationId xmlns:p14="http://schemas.microsoft.com/office/powerpoint/2010/main" val="3162418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830035" y="0"/>
            <a:ext cx="70104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Updating CSMM Remarks</a:t>
            </a:r>
          </a:p>
        </p:txBody>
      </p:sp>
      <p:pic>
        <p:nvPicPr>
          <p:cNvPr id="2" name="Picture 1"/>
          <p:cNvPicPr>
            <a:picLocks noChangeAspect="1"/>
          </p:cNvPicPr>
          <p:nvPr/>
        </p:nvPicPr>
        <p:blipFill>
          <a:blip r:embed="rId3"/>
          <a:stretch>
            <a:fillRect/>
          </a:stretch>
        </p:blipFill>
        <p:spPr>
          <a:xfrm>
            <a:off x="381000" y="1190625"/>
            <a:ext cx="3133725" cy="1247775"/>
          </a:xfrm>
          <a:prstGeom prst="rect">
            <a:avLst/>
          </a:prstGeom>
        </p:spPr>
      </p:pic>
      <p:pic>
        <p:nvPicPr>
          <p:cNvPr id="5" name="Picture 4"/>
          <p:cNvPicPr>
            <a:picLocks noChangeAspect="1"/>
          </p:cNvPicPr>
          <p:nvPr/>
        </p:nvPicPr>
        <p:blipFill>
          <a:blip r:embed="rId4"/>
          <a:stretch>
            <a:fillRect/>
          </a:stretch>
        </p:blipFill>
        <p:spPr>
          <a:xfrm>
            <a:off x="419100" y="2771775"/>
            <a:ext cx="3095625" cy="1038225"/>
          </a:xfrm>
          <a:prstGeom prst="rect">
            <a:avLst/>
          </a:prstGeom>
        </p:spPr>
      </p:pic>
      <p:pic>
        <p:nvPicPr>
          <p:cNvPr id="8" name="Picture 7"/>
          <p:cNvPicPr>
            <a:picLocks noChangeAspect="1"/>
          </p:cNvPicPr>
          <p:nvPr/>
        </p:nvPicPr>
        <p:blipFill>
          <a:blip r:embed="rId5"/>
          <a:stretch>
            <a:fillRect/>
          </a:stretch>
        </p:blipFill>
        <p:spPr>
          <a:xfrm>
            <a:off x="838200" y="4171950"/>
            <a:ext cx="2676525" cy="1238250"/>
          </a:xfrm>
          <a:prstGeom prst="rect">
            <a:avLst/>
          </a:prstGeom>
        </p:spPr>
      </p:pic>
      <p:sp>
        <p:nvSpPr>
          <p:cNvPr id="9" name="Rectangle 8"/>
          <p:cNvSpPr/>
          <p:nvPr/>
        </p:nvSpPr>
        <p:spPr>
          <a:xfrm>
            <a:off x="2304134" y="584775"/>
            <a:ext cx="4062202" cy="461665"/>
          </a:xfrm>
          <a:prstGeom prst="rect">
            <a:avLst/>
          </a:prstGeom>
        </p:spPr>
        <p:txBody>
          <a:bodyPr wrap="none">
            <a:spAutoFit/>
          </a:bodyPr>
          <a:lstStyle/>
          <a:p>
            <a:r>
              <a:rPr lang="en-US" sz="2400" b="1" dirty="0"/>
              <a:t>Navigating to Remarks Section</a:t>
            </a:r>
          </a:p>
        </p:txBody>
      </p:sp>
      <p:cxnSp>
        <p:nvCxnSpPr>
          <p:cNvPr id="12" name="Straight Arrow Connector 11"/>
          <p:cNvCxnSpPr/>
          <p:nvPr/>
        </p:nvCxnSpPr>
        <p:spPr>
          <a:xfrm flipH="1">
            <a:off x="2200275" y="3197512"/>
            <a:ext cx="2295525" cy="347662"/>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438400" y="4589472"/>
            <a:ext cx="2057400" cy="45589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90800" y="1408390"/>
            <a:ext cx="1744435" cy="1833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4"/>
          <p:cNvSpPr txBox="1">
            <a:spLocks noChangeArrowheads="1"/>
          </p:cNvSpPr>
          <p:nvPr/>
        </p:nvSpPr>
        <p:spPr bwMode="auto">
          <a:xfrm>
            <a:off x="4419600" y="1293269"/>
            <a:ext cx="3606498" cy="535531"/>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In the Tools menu from CSMM click on Unit Management</a:t>
            </a:r>
            <a:endParaRPr lang="en-US" dirty="0">
              <a:latin typeface="Arial" pitchFamily="34" charset="0"/>
              <a:cs typeface="Arial" panose="020B0604020202020204" pitchFamily="34" charset="0"/>
            </a:endParaRPr>
          </a:p>
        </p:txBody>
      </p:sp>
      <p:sp>
        <p:nvSpPr>
          <p:cNvPr id="20" name="Text Box 4"/>
          <p:cNvSpPr txBox="1">
            <a:spLocks noChangeArrowheads="1"/>
          </p:cNvSpPr>
          <p:nvPr/>
        </p:nvSpPr>
        <p:spPr bwMode="auto">
          <a:xfrm>
            <a:off x="4419600" y="2969669"/>
            <a:ext cx="3606498" cy="9787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From the subsequent pulldown menu select “Remarks” at this point the page will refresh into the Remarks Management Center</a:t>
            </a:r>
            <a:endParaRPr lang="en-US" dirty="0">
              <a:latin typeface="Arial" pitchFamily="34" charset="0"/>
              <a:cs typeface="Arial" panose="020B0604020202020204" pitchFamily="34" charset="0"/>
            </a:endParaRPr>
          </a:p>
        </p:txBody>
      </p:sp>
      <p:sp>
        <p:nvSpPr>
          <p:cNvPr id="22" name="Text Box 4"/>
          <p:cNvSpPr txBox="1">
            <a:spLocks noChangeArrowheads="1"/>
          </p:cNvSpPr>
          <p:nvPr/>
        </p:nvSpPr>
        <p:spPr bwMode="auto">
          <a:xfrm>
            <a:off x="4453467" y="4495800"/>
            <a:ext cx="3606498" cy="1200329"/>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Lastly click on “Evaluations” which will pull evaluation remarks for all Soldiers in the hierarchy for which the user has access permissions.</a:t>
            </a:r>
            <a:endParaRPr lang="en-US" dirty="0">
              <a:latin typeface="Arial" pitchFamily="34" charset="0"/>
              <a:cs typeface="Arial" panose="020B0604020202020204" pitchFamily="34" charset="0"/>
            </a:endParaRPr>
          </a:p>
        </p:txBody>
      </p:sp>
    </p:spTree>
    <p:extLst>
      <p:ext uri="{BB962C8B-B14F-4D97-AF65-F5344CB8AC3E}">
        <p14:creationId xmlns:p14="http://schemas.microsoft.com/office/powerpoint/2010/main" val="2837574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09020"/>
            <a:ext cx="7315200" cy="3288080"/>
          </a:xfrm>
          <a:prstGeom prst="rect">
            <a:avLst/>
          </a:prstGeom>
        </p:spPr>
        <p:txBody>
          <a:bodyPr wrap="square">
            <a:spAutoFit/>
          </a:bodyPr>
          <a:lstStyle/>
          <a:p>
            <a:pPr marL="214313" indent="-214313">
              <a:spcAft>
                <a:spcPts val="169"/>
              </a:spcAft>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When an evaluation remark is blank (Code 1A, 2A, 9A, 9H, 9Q)</a:t>
            </a:r>
          </a:p>
          <a:p>
            <a:pPr marL="671513" lvl="1" indent="-214313">
              <a:spcAft>
                <a:spcPts val="169"/>
              </a:spcAft>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After transition many times the existing remark is cleared, it is incumbent on the gaining organization to identify the SM’s evaluation requirements and accurately code them in CSMM, Unit Management, Remarks appropriately</a:t>
            </a:r>
          </a:p>
          <a:p>
            <a:pPr lvl="1">
              <a:spcAft>
                <a:spcPts val="169"/>
              </a:spcAft>
            </a:pPr>
            <a:endParaRPr lang="en-US" sz="1400" dirty="0">
              <a:latin typeface="Arial" panose="020B0604020202020204" pitchFamily="34" charset="0"/>
              <a:cs typeface="Arial" panose="020B0604020202020204" pitchFamily="34" charset="0"/>
            </a:endParaRPr>
          </a:p>
          <a:p>
            <a:pPr marL="214313" indent="-214313">
              <a:spcAft>
                <a:spcPts val="169"/>
              </a:spcAft>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When a Soldier is newly promoted to SGT-E5 (Code 9P), 2LT-O1 (Code 9F), WO1-W1 (Code 9G)</a:t>
            </a:r>
            <a:endParaRPr lang="en-US" sz="1400" dirty="0">
              <a:latin typeface="Arial" panose="020B0604020202020204" pitchFamily="34" charset="0"/>
              <a:cs typeface="Arial" panose="020B0604020202020204" pitchFamily="34" charset="0"/>
            </a:endParaRPr>
          </a:p>
          <a:p>
            <a:pPr marL="214313" indent="-214313">
              <a:spcAft>
                <a:spcPts val="169"/>
              </a:spcAft>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14313" indent="-214313">
              <a:spcAft>
                <a:spcPts val="169"/>
              </a:spcAft>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When the rated Soldier is required to receive an Extended Annual Report, During a period of “Authorized” Non-Participation, Assigned not joined, or other as required due to significant issues which are not covered under other codes (Code 9Q),</a:t>
            </a:r>
            <a:endParaRPr lang="en-US" sz="1400" dirty="0">
              <a:latin typeface="Arial" panose="020B0604020202020204" pitchFamily="34" charset="0"/>
              <a:cs typeface="Arial" panose="020B0604020202020204" pitchFamily="34" charset="0"/>
            </a:endParaRPr>
          </a:p>
          <a:p>
            <a:pPr>
              <a:spcAft>
                <a:spcPts val="169"/>
              </a:spcAft>
            </a:pPr>
            <a:endParaRPr lang="en-US" sz="1400" dirty="0">
              <a:latin typeface="Arial" panose="020B0604020202020204" pitchFamily="34" charset="0"/>
              <a:cs typeface="Arial" panose="020B0604020202020204" pitchFamily="34" charset="0"/>
            </a:endParaRPr>
          </a:p>
          <a:p>
            <a:pPr marL="214313" indent="-214313">
              <a:spcAft>
                <a:spcPts val="169"/>
              </a:spcAft>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When an evaluation has been “Submitted to HQDA” verifiable through the use of the Evaluation Reporting System (ERS)</a:t>
            </a:r>
            <a:endParaRPr lang="en-US" sz="1400" dirty="0">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838199" y="0"/>
            <a:ext cx="7162801"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Updating CSMM Remarks</a:t>
            </a:r>
            <a:endParaRPr lang="en-US" sz="3200" b="1" dirty="0">
              <a:latin typeface="Arial" panose="020B0604020202020204" pitchFamily="34" charset="0"/>
              <a:cs typeface="Arial" panose="020B0604020202020204" pitchFamily="34" charset="0"/>
            </a:endParaRPr>
          </a:p>
        </p:txBody>
      </p:sp>
      <p:sp>
        <p:nvSpPr>
          <p:cNvPr id="9" name="Rectangle 8"/>
          <p:cNvSpPr/>
          <p:nvPr/>
        </p:nvSpPr>
        <p:spPr>
          <a:xfrm>
            <a:off x="2837980" y="559375"/>
            <a:ext cx="3163238" cy="461665"/>
          </a:xfrm>
          <a:prstGeom prst="rect">
            <a:avLst/>
          </a:prstGeom>
        </p:spPr>
        <p:txBody>
          <a:bodyPr wrap="none">
            <a:spAutoFit/>
          </a:bodyPr>
          <a:lstStyle/>
          <a:p>
            <a:r>
              <a:rPr lang="en-US" sz="2400" b="1" dirty="0" smtClean="0"/>
              <a:t>When to make remarks</a:t>
            </a:r>
            <a:endParaRPr lang="en-US" sz="2400" b="1" dirty="0"/>
          </a:p>
        </p:txBody>
      </p:sp>
    </p:spTree>
    <p:extLst>
      <p:ext uri="{BB962C8B-B14F-4D97-AF65-F5344CB8AC3E}">
        <p14:creationId xmlns:p14="http://schemas.microsoft.com/office/powerpoint/2010/main" val="4069200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669978" y="2169915"/>
            <a:ext cx="3450431" cy="248209"/>
          </a:xfrm>
          <a:prstGeom prst="rect">
            <a:avLst/>
          </a:prstGeom>
          <a:noFill/>
          <a:ln w="12700">
            <a:noFill/>
            <a:miter lim="800000"/>
            <a:headEnd type="none" w="sm" len="sm"/>
            <a:tailEnd type="none" w="sm" len="sm"/>
          </a:ln>
        </p:spPr>
        <p:txBody>
          <a:bodyPr>
            <a:spAutoFit/>
          </a:bodyPr>
          <a:lstStyle/>
          <a:p>
            <a:pPr>
              <a:spcBef>
                <a:spcPct val="50000"/>
              </a:spcBef>
            </a:pPr>
            <a:endParaRPr lang="en-US" sz="1013"/>
          </a:p>
        </p:txBody>
      </p:sp>
      <p:sp>
        <p:nvSpPr>
          <p:cNvPr id="2" name="Rectangle 1"/>
          <p:cNvSpPr/>
          <p:nvPr/>
        </p:nvSpPr>
        <p:spPr>
          <a:xfrm>
            <a:off x="838200" y="1102816"/>
            <a:ext cx="7467600" cy="4647426"/>
          </a:xfrm>
          <a:prstGeom prst="rect">
            <a:avLst/>
          </a:prstGeom>
        </p:spPr>
        <p:txBody>
          <a:bodyPr wrap="square">
            <a:spAutoFit/>
          </a:bodyPr>
          <a:lstStyle/>
          <a:p>
            <a:pPr marL="214313" indent="-214313">
              <a:spcBef>
                <a:spcPct val="50000"/>
              </a:spcBef>
              <a:buFont typeface="Wingdings" panose="05000000000000000000" pitchFamily="2" charset="2"/>
              <a:buChar char="q"/>
            </a:pPr>
            <a:r>
              <a:rPr lang="en-US" sz="1600" dirty="0"/>
              <a:t> </a:t>
            </a:r>
            <a:r>
              <a:rPr lang="en-US" sz="1600" dirty="0" smtClean="0">
                <a:latin typeface="Arial" panose="020B0604020202020204" pitchFamily="34" charset="0"/>
                <a:cs typeface="Arial" panose="020B0604020202020204" pitchFamily="34" charset="0"/>
              </a:rPr>
              <a:t>1A – The majority of evaluations that are blank belong in this category, this code means the Soldier has been assigned to the current organization long enough to be rendered an evaluation from the current rating scheme.</a:t>
            </a:r>
            <a:endParaRPr lang="en-US" sz="1600" dirty="0">
              <a:latin typeface="Arial" panose="020B0604020202020204" pitchFamily="34" charset="0"/>
              <a:cs typeface="Arial" panose="020B0604020202020204" pitchFamily="34" charset="0"/>
            </a:endParaRPr>
          </a:p>
          <a:p>
            <a:pPr marL="214313" indent="-214313">
              <a:spcBef>
                <a:spcPct val="5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2A – Once a Soldier transfers from one USAR organization to another USAR Organization, if an evaluation has not been rendered by the previous command the gaining command should code the SM as 2A and maintain frequent contact with the losing command to acquire an evaluation.</a:t>
            </a:r>
            <a:endParaRPr lang="en-US" sz="1600" dirty="0">
              <a:solidFill>
                <a:srgbClr val="FF0000"/>
              </a:solidFill>
              <a:latin typeface="Arial" panose="020B0604020202020204" pitchFamily="34" charset="0"/>
              <a:cs typeface="Arial" panose="020B0604020202020204" pitchFamily="34" charset="0"/>
            </a:endParaRPr>
          </a:p>
          <a:p>
            <a:pPr marL="214313" indent="-214313">
              <a:spcBef>
                <a:spcPct val="5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4A – Once an evaluation has been Submitted to HQDA by the Senior Rater or delegate, the SM remark should be coded 4A, if returned then the code should be changed back to 1A until corrections have been made</a:t>
            </a:r>
            <a:endParaRPr lang="en-US" sz="1600" dirty="0">
              <a:latin typeface="Arial" panose="020B0604020202020204" pitchFamily="34" charset="0"/>
              <a:cs typeface="Arial" panose="020B0604020202020204" pitchFamily="34" charset="0"/>
            </a:endParaRPr>
          </a:p>
          <a:p>
            <a:pPr marL="214313" indent="-214313">
              <a:spcBef>
                <a:spcPct val="5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9A – Once a Soldier has transferred from the IRR (only within the first 16 months of the transfer)</a:t>
            </a:r>
            <a:endParaRPr lang="en-US" sz="1600" dirty="0">
              <a:latin typeface="Arial" panose="020B0604020202020204" pitchFamily="34" charset="0"/>
              <a:cs typeface="Arial" panose="020B0604020202020204" pitchFamily="34" charset="0"/>
            </a:endParaRPr>
          </a:p>
          <a:p>
            <a:pPr marL="214313" indent="-214313">
              <a:spcBef>
                <a:spcPct val="50000"/>
              </a:spcBef>
              <a:buFont typeface="Wingdings" panose="05000000000000000000" pitchFamily="2" charset="2"/>
              <a:buChar char="q"/>
              <a:defRPr/>
            </a:pPr>
            <a:r>
              <a:rPr lang="en-US" sz="1600" dirty="0" smtClean="0">
                <a:latin typeface="Arial" panose="020B0604020202020204" pitchFamily="34" charset="0"/>
                <a:cs typeface="Arial" panose="020B0604020202020204" pitchFamily="34" charset="0"/>
              </a:rPr>
              <a:t> 9F – Upon Appointment as an Officer (only within the first 16 months of the appointment) </a:t>
            </a:r>
            <a:endParaRPr lang="en-US" sz="1600" dirty="0">
              <a:latin typeface="Arial" panose="020B0604020202020204" pitchFamily="34" charset="0"/>
              <a:cs typeface="Arial" panose="020B0604020202020204" pitchFamily="34" charset="0"/>
            </a:endParaRPr>
          </a:p>
          <a:p>
            <a:pPr marL="214313" indent="-214313">
              <a:spcBef>
                <a:spcPct val="50000"/>
              </a:spcBef>
              <a:buFont typeface="Wingdings" panose="05000000000000000000" pitchFamily="2" charset="2"/>
              <a:buChar char="q"/>
              <a:defRPr/>
            </a:pPr>
            <a:r>
              <a:rPr lang="en-US" sz="1600" dirty="0" smtClean="0">
                <a:latin typeface="Arial" panose="020B0604020202020204" pitchFamily="34" charset="0"/>
                <a:cs typeface="Arial" panose="020B0604020202020204" pitchFamily="34" charset="0"/>
              </a:rPr>
              <a:t> 9G – Upon Appointment as a Warrant Officer (only within the first 16 months of the appointment</a:t>
            </a:r>
            <a:endParaRPr lang="en-US" sz="1600" dirty="0">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838199" y="0"/>
            <a:ext cx="7162801"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Updating CSMM Remarks</a:t>
            </a:r>
            <a:endParaRPr lang="en-US" sz="3200" b="1" dirty="0">
              <a:latin typeface="Arial" panose="020B0604020202020204" pitchFamily="34" charset="0"/>
              <a:cs typeface="Arial" panose="020B0604020202020204" pitchFamily="34" charset="0"/>
            </a:endParaRPr>
          </a:p>
        </p:txBody>
      </p:sp>
      <p:sp>
        <p:nvSpPr>
          <p:cNvPr id="6" name="Rectangle 5"/>
          <p:cNvSpPr/>
          <p:nvPr/>
        </p:nvSpPr>
        <p:spPr>
          <a:xfrm>
            <a:off x="3199842" y="553197"/>
            <a:ext cx="2439514" cy="461665"/>
          </a:xfrm>
          <a:prstGeom prst="rect">
            <a:avLst/>
          </a:prstGeom>
        </p:spPr>
        <p:txBody>
          <a:bodyPr wrap="none">
            <a:spAutoFit/>
          </a:bodyPr>
          <a:lstStyle/>
          <a:p>
            <a:r>
              <a:rPr lang="en-US" sz="2400" b="1" dirty="0" smtClean="0"/>
              <a:t>Coding accurately</a:t>
            </a:r>
            <a:endParaRPr lang="en-US" sz="2400" b="1" dirty="0"/>
          </a:p>
        </p:txBody>
      </p:sp>
    </p:spTree>
    <p:extLst>
      <p:ext uri="{BB962C8B-B14F-4D97-AF65-F5344CB8AC3E}">
        <p14:creationId xmlns:p14="http://schemas.microsoft.com/office/powerpoint/2010/main" val="414824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669978" y="2169915"/>
            <a:ext cx="3450431" cy="248209"/>
          </a:xfrm>
          <a:prstGeom prst="rect">
            <a:avLst/>
          </a:prstGeom>
          <a:noFill/>
          <a:ln w="12700">
            <a:noFill/>
            <a:miter lim="800000"/>
            <a:headEnd type="none" w="sm" len="sm"/>
            <a:tailEnd type="none" w="sm" len="sm"/>
          </a:ln>
        </p:spPr>
        <p:txBody>
          <a:bodyPr>
            <a:spAutoFit/>
          </a:bodyPr>
          <a:lstStyle/>
          <a:p>
            <a:pPr>
              <a:spcBef>
                <a:spcPct val="50000"/>
              </a:spcBef>
            </a:pPr>
            <a:endParaRPr lang="en-US" sz="1013"/>
          </a:p>
        </p:txBody>
      </p:sp>
      <p:sp>
        <p:nvSpPr>
          <p:cNvPr id="6" name="Text Box 2"/>
          <p:cNvSpPr txBox="1">
            <a:spLocks noChangeArrowheads="1"/>
          </p:cNvSpPr>
          <p:nvPr/>
        </p:nvSpPr>
        <p:spPr bwMode="auto">
          <a:xfrm>
            <a:off x="838199" y="0"/>
            <a:ext cx="7162801"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Updating CSMM Remarks</a:t>
            </a:r>
            <a:endParaRPr lang="en-US" sz="3200" b="1" dirty="0">
              <a:latin typeface="Arial" panose="020B0604020202020204" pitchFamily="34" charset="0"/>
              <a:cs typeface="Arial" panose="020B0604020202020204" pitchFamily="34" charset="0"/>
            </a:endParaRPr>
          </a:p>
        </p:txBody>
      </p:sp>
      <p:sp>
        <p:nvSpPr>
          <p:cNvPr id="7" name="Rectangle 6"/>
          <p:cNvSpPr/>
          <p:nvPr/>
        </p:nvSpPr>
        <p:spPr>
          <a:xfrm>
            <a:off x="3199842" y="553197"/>
            <a:ext cx="2439514" cy="461665"/>
          </a:xfrm>
          <a:prstGeom prst="rect">
            <a:avLst/>
          </a:prstGeom>
        </p:spPr>
        <p:txBody>
          <a:bodyPr wrap="none">
            <a:spAutoFit/>
          </a:bodyPr>
          <a:lstStyle/>
          <a:p>
            <a:r>
              <a:rPr lang="en-US" sz="2400" b="1" dirty="0" smtClean="0"/>
              <a:t>Coding accurately</a:t>
            </a:r>
            <a:endParaRPr lang="en-US" sz="2400" b="1" dirty="0"/>
          </a:p>
        </p:txBody>
      </p:sp>
      <p:sp>
        <p:nvSpPr>
          <p:cNvPr id="8" name="Rectangle 7"/>
          <p:cNvSpPr/>
          <p:nvPr/>
        </p:nvSpPr>
        <p:spPr>
          <a:xfrm>
            <a:off x="838200" y="1066800"/>
            <a:ext cx="7467600" cy="5632311"/>
          </a:xfrm>
          <a:prstGeom prst="rect">
            <a:avLst/>
          </a:prstGeom>
        </p:spPr>
        <p:txBody>
          <a:bodyPr wrap="square">
            <a:spAutoFit/>
          </a:bodyPr>
          <a:lstStyle/>
          <a:p>
            <a:pPr marL="214313" indent="-214313">
              <a:spcBef>
                <a:spcPct val="50000"/>
              </a:spcBef>
              <a:buFont typeface="Wingdings" panose="05000000000000000000" pitchFamily="2" charset="2"/>
              <a:buChar char="q"/>
            </a:pPr>
            <a:r>
              <a:rPr lang="en-US" sz="1600" dirty="0">
                <a:solidFill>
                  <a:srgbClr val="FF0000"/>
                </a:solidFill>
              </a:rPr>
              <a:t> </a:t>
            </a:r>
            <a:r>
              <a:rPr lang="en-US" sz="1600" dirty="0" smtClean="0">
                <a:solidFill>
                  <a:srgbClr val="FF0000"/>
                </a:solidFill>
                <a:latin typeface="Arial" panose="020B0604020202020204" pitchFamily="34" charset="0"/>
                <a:cs typeface="Arial" panose="020B0604020202020204" pitchFamily="34" charset="0"/>
              </a:rPr>
              <a:t>9H – Date of reappointment within the past 16 months, this would apply to an AC/ARNG NCO, Officer, or Warrant Officer who transitioned via conditional release or direct accession to the USAR from another component</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14313" indent="-214313">
              <a:spcBef>
                <a:spcPct val="5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9P – Date promoted to SGT within past 16 months, the remarks section will default to blank, and RLAS will report to TABDB-R blank data, the date of promotion is considered the previous evaluation date in RLAS, while coding of 9P should be used in CSMM Remarks.</a:t>
            </a:r>
          </a:p>
          <a:p>
            <a:pPr marL="214313" indent="-214313">
              <a:spcBef>
                <a:spcPct val="5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9Q – Date for Extended Annual, anytime an AER covers a period of time between evaluations, or when other criteria are met which warrant an extended annual report are met IAW AR 623-3</a:t>
            </a:r>
          </a:p>
          <a:p>
            <a:pPr marL="671513" lvl="1" indent="-214313">
              <a:spcBef>
                <a:spcPct val="5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Period of Non-Participation, many Soldiers in the USAR take authorized periods of Non-participation, the SM is still required to receive an evaluation which covers the entirety of their career.  Periods of Unsatisfactory Participation do not render time for an </a:t>
            </a:r>
            <a:r>
              <a:rPr lang="en-US" sz="1600" dirty="0" err="1" smtClean="0">
                <a:latin typeface="Arial" panose="020B0604020202020204" pitchFamily="34" charset="0"/>
                <a:cs typeface="Arial" panose="020B0604020202020204" pitchFamily="34" charset="0"/>
              </a:rPr>
              <a:t>evauluation</a:t>
            </a:r>
            <a:r>
              <a:rPr lang="en-US" sz="1600" dirty="0" smtClean="0">
                <a:latin typeface="Arial" panose="020B0604020202020204" pitchFamily="34" charset="0"/>
                <a:cs typeface="Arial" panose="020B0604020202020204" pitchFamily="34" charset="0"/>
              </a:rPr>
              <a:t>, and the start date of the next evaluation will be the date of recovery</a:t>
            </a:r>
          </a:p>
          <a:p>
            <a:pPr marL="671513" lvl="1" indent="-214313">
              <a:spcBef>
                <a:spcPct val="5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Assigned not joined, this applies when a Soldier is mobilized under one command and is subsequently assigned to a different command prior to the end of the mobilization</a:t>
            </a:r>
            <a:endParaRPr lang="en-US" sz="1600" dirty="0">
              <a:latin typeface="Arial" panose="020B0604020202020204" pitchFamily="34" charset="0"/>
              <a:cs typeface="Arial" panose="020B0604020202020204" pitchFamily="34" charset="0"/>
            </a:endParaRPr>
          </a:p>
          <a:p>
            <a:pPr marL="671513" lvl="1" indent="-214313">
              <a:spcBef>
                <a:spcPct val="5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Other, examples could include when a Soldier is under the care of a medical provider, etc.</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01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0" y="0"/>
            <a:ext cx="9144000" cy="584775"/>
          </a:xfrm>
          <a:prstGeom prst="rect">
            <a:avLst/>
          </a:prstGeom>
          <a:noFill/>
          <a:ln w="12700">
            <a:noFill/>
            <a:miter lim="800000"/>
            <a:headEnd type="none" w="sm" len="sm"/>
            <a:tailEnd type="none" w="sm" len="sm"/>
          </a:ln>
          <a:effectLst/>
        </p:spPr>
        <p:txBody>
          <a:bodyPr wrap="square">
            <a:spAutoFit/>
          </a:bodyPr>
          <a:lstStyle/>
          <a:p>
            <a:pPr algn="ctr">
              <a:defRPr/>
            </a:pPr>
            <a:r>
              <a:rPr lang="en-US" sz="3200" b="1" dirty="0" smtClean="0">
                <a:latin typeface="Arial" panose="020B0604020202020204" pitchFamily="34" charset="0"/>
                <a:cs typeface="Arial" panose="020B0604020202020204" pitchFamily="34" charset="0"/>
              </a:rPr>
              <a:t>Using the ERS</a:t>
            </a:r>
            <a:endParaRPr lang="en-US" sz="3200" b="1" dirty="0">
              <a:latin typeface="Arial" panose="020B0604020202020204" pitchFamily="34" charset="0"/>
              <a:cs typeface="Arial" panose="020B0604020202020204" pitchFamily="34" charset="0"/>
            </a:endParaRPr>
          </a:p>
        </p:txBody>
      </p:sp>
      <p:sp>
        <p:nvSpPr>
          <p:cNvPr id="16387" name="Text Box 3"/>
          <p:cNvSpPr txBox="1">
            <a:spLocks noChangeArrowheads="1"/>
          </p:cNvSpPr>
          <p:nvPr/>
        </p:nvSpPr>
        <p:spPr bwMode="auto">
          <a:xfrm>
            <a:off x="2669978" y="2169915"/>
            <a:ext cx="3450431" cy="248209"/>
          </a:xfrm>
          <a:prstGeom prst="rect">
            <a:avLst/>
          </a:prstGeom>
          <a:noFill/>
          <a:ln w="12700">
            <a:noFill/>
            <a:miter lim="800000"/>
            <a:headEnd type="none" w="sm" len="sm"/>
            <a:tailEnd type="none" w="sm" len="sm"/>
          </a:ln>
        </p:spPr>
        <p:txBody>
          <a:bodyPr>
            <a:spAutoFit/>
          </a:bodyPr>
          <a:lstStyle/>
          <a:p>
            <a:pPr>
              <a:spcBef>
                <a:spcPct val="50000"/>
              </a:spcBef>
            </a:pPr>
            <a:endParaRPr lang="en-US" sz="1013"/>
          </a:p>
        </p:txBody>
      </p:sp>
      <p:pic>
        <p:nvPicPr>
          <p:cNvPr id="2" name="Picture 1"/>
          <p:cNvPicPr>
            <a:picLocks noChangeAspect="1"/>
          </p:cNvPicPr>
          <p:nvPr/>
        </p:nvPicPr>
        <p:blipFill>
          <a:blip r:embed="rId3"/>
          <a:stretch>
            <a:fillRect/>
          </a:stretch>
        </p:blipFill>
        <p:spPr>
          <a:xfrm>
            <a:off x="304800" y="990600"/>
            <a:ext cx="2476500" cy="3724275"/>
          </a:xfrm>
          <a:prstGeom prst="rect">
            <a:avLst/>
          </a:prstGeom>
        </p:spPr>
      </p:pic>
      <p:cxnSp>
        <p:nvCxnSpPr>
          <p:cNvPr id="8" name="Straight Arrow Connector 7"/>
          <p:cNvCxnSpPr/>
          <p:nvPr/>
        </p:nvCxnSpPr>
        <p:spPr>
          <a:xfrm flipH="1">
            <a:off x="2312393" y="1352313"/>
            <a:ext cx="964207" cy="2075377"/>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3276600" y="1084547"/>
            <a:ext cx="5334000" cy="757130"/>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First time users of ERS will need to request access by clicking the “Request ERS Access” button at “https://evaluations.hrc.army.mil”</a:t>
            </a:r>
          </a:p>
        </p:txBody>
      </p:sp>
      <p:cxnSp>
        <p:nvCxnSpPr>
          <p:cNvPr id="10" name="Straight Arrow Connector 9"/>
          <p:cNvCxnSpPr/>
          <p:nvPr/>
        </p:nvCxnSpPr>
        <p:spPr>
          <a:xfrm flipH="1">
            <a:off x="2312394" y="3407930"/>
            <a:ext cx="1256307" cy="433376"/>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3251200" y="2901869"/>
            <a:ext cx="5334000" cy="535531"/>
          </a:xfrm>
          <a:prstGeom prst="rect">
            <a:avLst/>
          </a:prstGeom>
          <a:noFill/>
          <a:ln w="12700">
            <a:noFill/>
            <a:miter lim="800000"/>
            <a:headEnd type="none" w="sm" len="sm"/>
            <a:tailEnd type="none" w="sm" len="sm"/>
          </a:ln>
        </p:spPr>
        <p:txBody>
          <a:bodyPr wrap="square">
            <a:spAutoFit/>
          </a:bodyPr>
          <a:lstStyle/>
          <a:p>
            <a:pPr algn="ctr">
              <a:lnSpc>
                <a:spcPct val="80000"/>
              </a:lnSpc>
              <a:defRPr/>
            </a:pPr>
            <a:r>
              <a:rPr lang="en-US" dirty="0" smtClean="0">
                <a:latin typeface="Arial" pitchFamily="34" charset="0"/>
                <a:cs typeface="Arial" panose="020B0604020202020204" pitchFamily="34" charset="0"/>
              </a:rPr>
              <a:t>Once access is granted click on the link to be routed to the ERS </a:t>
            </a:r>
            <a:r>
              <a:rPr lang="en-US" dirty="0" err="1" smtClean="0">
                <a:latin typeface="Arial" pitchFamily="34" charset="0"/>
                <a:cs typeface="Arial" panose="020B0604020202020204" pitchFamily="34" charset="0"/>
              </a:rPr>
              <a:t>hompage</a:t>
            </a:r>
            <a:endParaRPr lang="en-US" dirty="0" smtClean="0">
              <a:latin typeface="Arial" pitchFamily="34" charset="0"/>
              <a:cs typeface="Arial" panose="020B0604020202020204" pitchFamily="34" charset="0"/>
            </a:endParaRPr>
          </a:p>
        </p:txBody>
      </p:sp>
    </p:spTree>
    <p:extLst>
      <p:ext uri="{BB962C8B-B14F-4D97-AF65-F5344CB8AC3E}">
        <p14:creationId xmlns:p14="http://schemas.microsoft.com/office/powerpoint/2010/main" val="693114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23CCE45806D9449701F5D0D7755897" ma:contentTypeVersion="18" ma:contentTypeDescription="Create a document." ma:contentTypeScope="" ma:versionID="5d540dc2ad19d623fb0b27fc9262d2b3">
  <xsd:schema xmlns:xsd="http://www.w3.org/2001/XMLSchema" xmlns:xs="http://www.w3.org/2001/XMLSchema" xmlns:p="http://schemas.microsoft.com/office/2006/metadata/properties" xmlns:ns2="2c68a0a7-27c1-43ab-8224-85fbd1533d12" xmlns:ns3="96c48d17-711c-4d2a-8881-33aaf6bf21c9" targetNamespace="http://schemas.microsoft.com/office/2006/metadata/properties" ma:root="true" ma:fieldsID="3517f31a331d845badaae5cf6885acec" ns2:_="" ns3:_="">
    <xsd:import namespace="2c68a0a7-27c1-43ab-8224-85fbd1533d12"/>
    <xsd:import namespace="96c48d17-711c-4d2a-8881-33aaf6bf21c9"/>
    <xsd:element name="properties">
      <xsd:complexType>
        <xsd:sequence>
          <xsd:element name="documentManagement">
            <xsd:complexType>
              <xsd:all>
                <xsd:element ref="ns2:Unit" minOccurs="0"/>
                <xsd:element ref="ns2:Status" minOccurs="0"/>
                <xsd:element ref="ns2:Task_x0020_Type" minOccurs="0"/>
                <xsd:element ref="ns2:F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8a0a7-27c1-43ab-8224-85fbd1533d12" elementFormDefault="qualified">
    <xsd:import namespace="http://schemas.microsoft.com/office/2006/documentManagement/types"/>
    <xsd:import namespace="http://schemas.microsoft.com/office/infopath/2007/PartnerControls"/>
    <xsd:element name="Unit" ma:index="8" nillable="true" ma:displayName="Unit" ma:format="Dropdown" ma:indexed="true" ma:internalName="Unit">
      <xsd:simpleType>
        <xsd:restriction base="dms:Choice">
          <xsd:enumeration value="505th MI BN"/>
          <xsd:enumeration value="648th RSG"/>
          <xsd:enumeration value="TSC"/>
          <xsd:enumeration value="NISG"/>
          <xsd:enumeration value="CENTCOM"/>
          <xsd:enumeration value="EUCOM"/>
          <xsd:enumeration value="AROA"/>
          <xsd:enumeration value="NEARISC"/>
          <xsd:enumeration value="NCARISC"/>
          <xsd:enumeration value="SEARISC"/>
          <xsd:enumeration value="SWARISC"/>
          <xsd:enumeration value="WARISC"/>
          <xsd:enumeration value="G-1"/>
          <xsd:enumeration value="G-2"/>
          <xsd:enumeration value="G-6"/>
          <xsd:enumeration value="G-3/5/7"/>
          <xsd:enumeration value="G-4"/>
          <xsd:enumeration value="G-8"/>
          <xsd:enumeration value="CH"/>
          <xsd:enumeration value="EO"/>
          <xsd:enumeration value="FP"/>
          <xsd:enumeration value="IG"/>
          <xsd:enumeration value="PAO"/>
          <xsd:enumeration value="PMO"/>
          <xsd:enumeration value="SAFETY"/>
          <xsd:enumeration value="SJA"/>
        </xsd:restriction>
      </xsd:simpleType>
    </xsd:element>
    <xsd:element name="Status" ma:index="9" nillable="true" ma:displayName="Status" ma:hidden="true" ma:internalName="Status" ma:readOnly="false">
      <xsd:simpleType>
        <xsd:restriction base="dms:Text">
          <xsd:maxLength value="255"/>
        </xsd:restriction>
      </xsd:simpleType>
    </xsd:element>
    <xsd:element name="Task_x0020_Type" ma:index="10" nillable="true" ma:displayName="Task Type" ma:hidden="true" ma:internalName="Task_x0020_Type" ma:readOnly="false">
      <xsd:simpleType>
        <xsd:restriction base="dms:Text">
          <xsd:maxLength value="255"/>
        </xsd:restriction>
      </xsd:simpleType>
    </xsd:element>
    <xsd:element name="FY" ma:index="11" nillable="true" ma:displayName="FY" ma:internalName="F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c48d17-711c-4d2a-8881-33aaf6bf21c9"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Y xmlns="2c68a0a7-27c1-43ab-8224-85fbd1533d12" xsi:nil="true"/>
    <Unit xmlns="2c68a0a7-27c1-43ab-8224-85fbd1533d12" xsi:nil="true"/>
    <Status xmlns="2c68a0a7-27c1-43ab-8224-85fbd1533d12">NEW</Status>
    <Task_x0020_Type xmlns="2c68a0a7-27c1-43ab-8224-85fbd1533d12">TASKER</Task_x0020_Type>
    <_dlc_DocId xmlns="96c48d17-711c-4d2a-8881-33aaf6bf21c9">45NNRHMUAXHA-1988003616-7052</_dlc_DocId>
    <_dlc_DocIdUrl xmlns="96c48d17-711c-4d2a-8881-33aaf6bf21c9">
      <Url>https://xtranet/sites/mirc/tools/MTC/_layouts/15/DocIdRedir.aspx?ID=45NNRHMUAXHA-1988003616-7052</Url>
      <Description>45NNRHMUAXHA-1988003616-7052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2D37CF2-82B9-49FD-A5BE-C5000EF791E1}">
  <ds:schemaRefs>
    <ds:schemaRef ds:uri="http://schemas.microsoft.com/sharepoint/v3/contenttype/forms"/>
  </ds:schemaRefs>
</ds:datastoreItem>
</file>

<file path=customXml/itemProps2.xml><?xml version="1.0" encoding="utf-8"?>
<ds:datastoreItem xmlns:ds="http://schemas.openxmlformats.org/officeDocument/2006/customXml" ds:itemID="{B3C1441D-E0CE-44B5-8781-B4FE6CC0ECA1}"/>
</file>

<file path=customXml/itemProps3.xml><?xml version="1.0" encoding="utf-8"?>
<ds:datastoreItem xmlns:ds="http://schemas.openxmlformats.org/officeDocument/2006/customXml" ds:itemID="{CBD3D6D3-AA70-43B1-8C28-AF7601C45A7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BFE50BE0-99AD-48B1-B5F5-7F80E40466EC}"/>
</file>

<file path=docProps/app.xml><?xml version="1.0" encoding="utf-8"?>
<Properties xmlns="http://schemas.openxmlformats.org/officeDocument/2006/extended-properties" xmlns:vt="http://schemas.openxmlformats.org/officeDocument/2006/docPropsVTypes">
  <Template/>
  <TotalTime>1444</TotalTime>
  <Words>1410</Words>
  <Application>Microsoft Office PowerPoint</Application>
  <PresentationFormat>On-screen Show (4:3)</PresentationFormat>
  <Paragraphs>141</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and Staff 25 AUG 15</dc:title>
  <dc:creator>christine.n.adams</dc:creator>
  <cp:lastModifiedBy>Davis, LaShawntae Mrs. MIRC G1</cp:lastModifiedBy>
  <cp:revision>139</cp:revision>
  <cp:lastPrinted>2017-02-22T19:07:26Z</cp:lastPrinted>
  <dcterms:created xsi:type="dcterms:W3CDTF">2015-08-24T12:55:25Z</dcterms:created>
  <dcterms:modified xsi:type="dcterms:W3CDTF">2020-06-19T21:37:55Z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0x0101003C23CCE45806D9449701F5D0D7755897</vt:lpwstr>
  </property>
  <property fmtid="{D5CDD505-2E9C-101B-9397-08002B2CF9AE}" pid="3" name="_dlc_DocIdItemGuid">
    <vt:lpwstr>89be8198-d566-45f0-aa61-c9f6dfca52dd</vt:lpwstr>
  </property>
</Properties>
</file>